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  <p:sldMasterId id="2147483653" r:id="rId2"/>
  </p:sldMasterIdLst>
  <p:notesMasterIdLst>
    <p:notesMasterId r:id="rId20"/>
  </p:notesMasterIdLst>
  <p:sldIdLst>
    <p:sldId id="256" r:id="rId3"/>
    <p:sldId id="288" r:id="rId4"/>
    <p:sldId id="281" r:id="rId5"/>
    <p:sldId id="269" r:id="rId6"/>
    <p:sldId id="272" r:id="rId7"/>
    <p:sldId id="287" r:id="rId8"/>
    <p:sldId id="273" r:id="rId9"/>
    <p:sldId id="275" r:id="rId10"/>
    <p:sldId id="276" r:id="rId11"/>
    <p:sldId id="286" r:id="rId12"/>
    <p:sldId id="271" r:id="rId13"/>
    <p:sldId id="289" r:id="rId14"/>
    <p:sldId id="277" r:id="rId15"/>
    <p:sldId id="278" r:id="rId16"/>
    <p:sldId id="284" r:id="rId17"/>
    <p:sldId id="280" r:id="rId18"/>
    <p:sldId id="28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/>
              <a:t>CLASSI 2^ A-B-C  </a:t>
            </a:r>
            <a:r>
              <a:rPr lang="it-IT" dirty="0" err="1"/>
              <a:t>a.s.</a:t>
            </a:r>
            <a:r>
              <a:rPr lang="it-IT" dirty="0"/>
              <a:t> 2019/2020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" name="Google Shape;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4567237" y="4454525"/>
            <a:ext cx="3055937" cy="90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A2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06212" y="6378575"/>
            <a:ext cx="392112" cy="28733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67237" y="4454525"/>
            <a:ext cx="3055937" cy="90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06212" y="6383337"/>
            <a:ext cx="392112" cy="288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orare-online.com/colorare-animaletti/index.php" TargetMode="External"/><Relationship Id="rId2" Type="http://schemas.openxmlformats.org/officeDocument/2006/relationships/hyperlink" Target="https://www.colorare-online.com/colorare-animali/index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hocrAdqGEs" TargetMode="External"/><Relationship Id="rId2" Type="http://schemas.openxmlformats.org/officeDocument/2006/relationships/hyperlink" Target="https://www.youtube.com/watch?v=ENkrvSVDZj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s://www.youtube.com/watch?v=jiLxEpJWG3s" TargetMode="External"/><Relationship Id="rId4" Type="http://schemas.openxmlformats.org/officeDocument/2006/relationships/hyperlink" Target="https://www.youtube.com/watch?v=7ceYVSdRtz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en.wikipedia.org/wiki/Food_chai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Autotrofo" TargetMode="External"/><Relationship Id="rId2" Type="http://schemas.openxmlformats.org/officeDocument/2006/relationships/hyperlink" Target="http://en.wikipedia.org/wiki/Food_chai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hyperlink" Target="http://it.wikipedia.org/wiki/Decompositor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fLQ6ZH4LWg" TargetMode="External"/><Relationship Id="rId2" Type="http://schemas.openxmlformats.org/officeDocument/2006/relationships/hyperlink" Target="https://www.youtube.com/watch?v=7ceYVSdRtz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D1D4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/>
        </p:nvSpPr>
        <p:spPr>
          <a:xfrm>
            <a:off x="3025330" y="874644"/>
            <a:ext cx="6141340" cy="413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algn="ctr">
              <a:buClr>
                <a:srgbClr val="FFFFFF"/>
              </a:buClr>
              <a:buSzPts val="2700"/>
            </a:pPr>
            <a:r>
              <a:rPr lang="it-IT" sz="2800" dirty="0">
                <a:solidFill>
                  <a:srgbClr val="7030A0"/>
                </a:solidFill>
              </a:rPr>
              <a:t>CLASSI 2^ A-B-C  </a:t>
            </a:r>
            <a:r>
              <a:rPr lang="it-IT" sz="2800" dirty="0" err="1">
                <a:solidFill>
                  <a:srgbClr val="7030A0"/>
                </a:solidFill>
              </a:rPr>
              <a:t>a.s.</a:t>
            </a:r>
            <a:r>
              <a:rPr lang="it-IT" sz="2800" dirty="0">
                <a:solidFill>
                  <a:srgbClr val="7030A0"/>
                </a:solidFill>
              </a:rPr>
              <a:t> 2019/2020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endParaRPr lang="it-IT" sz="27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endParaRPr lang="it-IT" sz="2700" b="1" dirty="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it-IT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Gli animali: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it-IT" sz="4400" b="1" dirty="0">
                <a:solidFill>
                  <a:srgbClr val="FFFFFF"/>
                </a:solidFill>
              </a:rPr>
              <a:t>La nutrizione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it-IT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catena alimentare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2977CA-E1C3-483B-9148-07D196E63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E173494-2DFF-4FD2-BB7D-B0E2536E2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0"/>
            <a:ext cx="1431235" cy="6453808"/>
          </a:xfrm>
        </p:spPr>
        <p:txBody>
          <a:bodyPr/>
          <a:lstStyle/>
          <a:p>
            <a:pPr algn="l"/>
            <a:endParaRPr lang="it-IT" sz="1800" dirty="0">
              <a:solidFill>
                <a:schemeClr val="accent4"/>
              </a:solidFill>
            </a:endParaRPr>
          </a:p>
          <a:p>
            <a:pPr algn="l"/>
            <a:endParaRPr lang="it-IT" sz="1800" dirty="0">
              <a:solidFill>
                <a:schemeClr val="accent4"/>
              </a:solidFill>
            </a:endParaRPr>
          </a:p>
          <a:p>
            <a:pPr algn="l"/>
            <a:endParaRPr lang="it-IT" sz="1800" dirty="0">
              <a:solidFill>
                <a:schemeClr val="accent4"/>
              </a:solidFill>
            </a:endParaRPr>
          </a:p>
          <a:p>
            <a:pPr algn="l"/>
            <a:endParaRPr lang="it-IT" sz="1800" dirty="0">
              <a:solidFill>
                <a:schemeClr val="accent4"/>
              </a:solidFill>
            </a:endParaRPr>
          </a:p>
          <a:p>
            <a:pPr algn="l"/>
            <a:r>
              <a:rPr lang="it-IT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RICOPIALA</a:t>
            </a:r>
          </a:p>
          <a:p>
            <a:pPr algn="l"/>
            <a:r>
              <a:rPr lang="it-IT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MAPPA SUL</a:t>
            </a:r>
          </a:p>
          <a:p>
            <a:pPr algn="l"/>
            <a:r>
              <a:rPr lang="it-IT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QUADERNO</a:t>
            </a:r>
          </a:p>
        </p:txBody>
      </p:sp>
      <p:pic>
        <p:nvPicPr>
          <p:cNvPr id="1026" name="Picture 2" descr="Risultato immagini per come si nutrono gli animali, classe seconda">
            <a:extLst>
              <a:ext uri="{FF2B5EF4-FFF2-40B4-BE49-F238E27FC236}">
                <a16:creationId xmlns:a16="http://schemas.microsoft.com/office/drawing/2014/main" id="{0B91092B-9D84-45A5-A4BC-87F8EA68E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34" y="238539"/>
            <a:ext cx="10628244" cy="645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374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9276AE-1FB6-4A54-8C1D-35BF23531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0612" y="6488112"/>
            <a:ext cx="3055937" cy="90646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87015CF-EEC4-40CC-866D-FD8F8F540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583096"/>
            <a:ext cx="5115339" cy="6191250"/>
          </a:xfrm>
        </p:spPr>
        <p:txBody>
          <a:bodyPr/>
          <a:lstStyle/>
          <a:p>
            <a:pPr algn="l"/>
            <a:r>
              <a:rPr lang="it-IT" sz="2800" dirty="0">
                <a:solidFill>
                  <a:srgbClr val="C00000"/>
                </a:solidFill>
              </a:rPr>
              <a:t>DISEGNA E DESCRIVI </a:t>
            </a:r>
          </a:p>
          <a:p>
            <a:pPr algn="l"/>
            <a:r>
              <a:rPr lang="it-IT" sz="2800" dirty="0">
                <a:solidFill>
                  <a:srgbClr val="C00000"/>
                </a:solidFill>
              </a:rPr>
              <a:t>IL TUO ANIMALE PREFERITO.</a:t>
            </a:r>
          </a:p>
          <a:p>
            <a:pPr algn="l"/>
            <a:r>
              <a:rPr lang="it-IT" sz="2800" dirty="0">
                <a:solidFill>
                  <a:srgbClr val="C00000"/>
                </a:solidFill>
              </a:rPr>
              <a:t>  MOTIVA LA TUA SCELTA….</a:t>
            </a:r>
          </a:p>
          <a:p>
            <a:pPr algn="l"/>
            <a:endParaRPr lang="it-IT" sz="2800" dirty="0">
              <a:solidFill>
                <a:srgbClr val="C00000"/>
              </a:solidFill>
            </a:endParaRPr>
          </a:p>
          <a:p>
            <a:pPr algn="l"/>
            <a:r>
              <a:rPr lang="it-IT" sz="2800" dirty="0">
                <a:solidFill>
                  <a:srgbClr val="00B050"/>
                </a:solidFill>
              </a:rPr>
              <a:t>DIVERTITI A COLORARE</a:t>
            </a:r>
          </a:p>
          <a:p>
            <a:pPr algn="l"/>
            <a:r>
              <a:rPr lang="it-IT" sz="2000" dirty="0">
                <a:hlinkClick r:id="rId2"/>
              </a:rPr>
              <a:t>https://www.colorare-online.com/colorare-animali/index.php</a:t>
            </a:r>
            <a:endParaRPr lang="it-IT" sz="2000" dirty="0">
              <a:solidFill>
                <a:srgbClr val="C00000"/>
              </a:solidFill>
            </a:endParaRPr>
          </a:p>
          <a:p>
            <a:pPr algn="l"/>
            <a:r>
              <a:rPr lang="it-IT" sz="2000" dirty="0">
                <a:hlinkClick r:id="rId3"/>
              </a:rPr>
              <a:t>https://www.colorare-online.com/colorare-animaletti/index.php</a:t>
            </a:r>
            <a:endParaRPr lang="it-IT" sz="2000" dirty="0">
              <a:solidFill>
                <a:srgbClr val="C00000"/>
              </a:solidFill>
            </a:endParaRPr>
          </a:p>
          <a:p>
            <a:pPr algn="l"/>
            <a:r>
              <a:rPr lang="it-IT" sz="3200" dirty="0">
                <a:solidFill>
                  <a:srgbClr val="C00000"/>
                </a:solidFill>
              </a:rPr>
              <a:t> </a:t>
            </a:r>
            <a:endParaRPr lang="it-IT" sz="3200" dirty="0"/>
          </a:p>
        </p:txBody>
      </p:sp>
      <p:pic>
        <p:nvPicPr>
          <p:cNvPr id="1026" name="Picture 2" descr="🥇 Vinile decorativo bambini animali dello zoo">
            <a:extLst>
              <a:ext uri="{FF2B5EF4-FFF2-40B4-BE49-F238E27FC236}">
                <a16:creationId xmlns:a16="http://schemas.microsoft.com/office/drawing/2014/main" id="{7B2F6EA6-7220-4A6E-9C63-381ADC1C4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96" y="145774"/>
            <a:ext cx="6554442" cy="66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594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51838C-E01C-446C-BE7E-6D028591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2EB3F3-B5FB-4C26-8FDB-742A6CF5B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2" name="Picture 4" descr="Seconda parte. - ppt video online scaricare">
            <a:extLst>
              <a:ext uri="{FF2B5EF4-FFF2-40B4-BE49-F238E27FC236}">
                <a16:creationId xmlns:a16="http://schemas.microsoft.com/office/drawing/2014/main" id="{20A1454A-2095-4BF6-95C3-72974FEB7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70" y="1351722"/>
            <a:ext cx="7142921" cy="380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62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3C5AB8-EE17-41E6-9CAD-C4F8F7D24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7237" y="4860023"/>
            <a:ext cx="3055937" cy="50096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B452780-E39E-4319-AD4B-763B9E958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1264348" cy="3790122"/>
          </a:xfrm>
        </p:spPr>
        <p:txBody>
          <a:bodyPr/>
          <a:lstStyle/>
          <a:p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GUARDA QUESTI VIDEO</a:t>
            </a:r>
          </a:p>
          <a:p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catena alimentare</a:t>
            </a:r>
          </a:p>
          <a:p>
            <a:r>
              <a:rPr lang="it-IT" sz="2400" dirty="0">
                <a:hlinkClick r:id="rId2"/>
              </a:rPr>
              <a:t>https://www.youtube.com/watch?v=ENkrvSVDZjk</a:t>
            </a:r>
            <a:r>
              <a:rPr lang="it-IT" sz="2400" dirty="0"/>
              <a:t> (</a:t>
            </a:r>
            <a:r>
              <a:rPr lang="it-IT" sz="2400" dirty="0">
                <a:solidFill>
                  <a:schemeClr val="bg1"/>
                </a:solidFill>
              </a:rPr>
              <a:t>(2:20)</a:t>
            </a:r>
          </a:p>
          <a:p>
            <a:r>
              <a:rPr lang="it-IT" sz="2400" dirty="0">
                <a:solidFill>
                  <a:schemeClr val="bg1"/>
                </a:solidFill>
              </a:rPr>
              <a:t>La catena alimentare e l’uomo (la freccia parla…)</a:t>
            </a:r>
          </a:p>
          <a:p>
            <a:r>
              <a:rPr lang="it-IT" sz="2400" dirty="0">
                <a:hlinkClick r:id="rId3"/>
              </a:rPr>
              <a:t>https://www.youtube.com/watch?v=4hocrAdqGEs</a:t>
            </a:r>
            <a:r>
              <a:rPr lang="it-IT" sz="2400" dirty="0"/>
              <a:t> (</a:t>
            </a:r>
            <a:r>
              <a:rPr lang="it-IT" sz="2400" dirty="0">
                <a:solidFill>
                  <a:schemeClr val="bg1"/>
                </a:solidFill>
              </a:rPr>
              <a:t>(2:41)</a:t>
            </a:r>
          </a:p>
          <a:p>
            <a:r>
              <a:rPr lang="it-IT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catena alimentare</a:t>
            </a:r>
          </a:p>
          <a:p>
            <a:r>
              <a:rPr lang="it-IT" sz="2400" dirty="0">
                <a:hlinkClick r:id="rId5"/>
              </a:rPr>
              <a:t>https://www.youtube.com/watch?v=jiLxEpJWG3s</a:t>
            </a:r>
            <a:r>
              <a:rPr lang="it-IT" sz="2400" dirty="0"/>
              <a:t> (</a:t>
            </a:r>
            <a:r>
              <a:rPr lang="it-IT" sz="2400" dirty="0">
                <a:solidFill>
                  <a:schemeClr val="bg1"/>
                </a:solidFill>
              </a:rPr>
              <a:t>(2:48)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endParaRPr lang="it-IT" sz="2400" dirty="0">
              <a:solidFill>
                <a:schemeClr val="bg1"/>
              </a:solidFill>
            </a:endParaRPr>
          </a:p>
          <a:p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8194" name="Picture 2" descr="Risultato immagini per mappa catena alimentare scuola primaria">
            <a:extLst>
              <a:ext uri="{FF2B5EF4-FFF2-40B4-BE49-F238E27FC236}">
                <a16:creationId xmlns:a16="http://schemas.microsoft.com/office/drawing/2014/main" id="{C99B60DA-7E9A-42F6-820A-B3B4F3D00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219200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480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539F51-CF2B-451D-912B-F687BBC7E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730" y="4454525"/>
            <a:ext cx="1646444" cy="90646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7019C14-D0BF-4B51-885F-73582A3E4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-1"/>
            <a:ext cx="4412974" cy="6202017"/>
          </a:xfrm>
        </p:spPr>
        <p:txBody>
          <a:bodyPr/>
          <a:lstStyle/>
          <a:p>
            <a:endParaRPr lang="it-IT" sz="2800" dirty="0">
              <a:solidFill>
                <a:schemeClr val="bg1"/>
              </a:solidFill>
            </a:endParaRPr>
          </a:p>
          <a:p>
            <a:r>
              <a:rPr lang="it-IT" sz="2800" b="1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Cos’è la catena alimentare?</a:t>
            </a:r>
          </a:p>
          <a:p>
            <a:endParaRPr lang="it-IT" sz="2800" b="1" dirty="0">
              <a:solidFill>
                <a:schemeClr val="accent4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it-IT" sz="2800" b="1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catena alimentare</a:t>
            </a:r>
            <a:r>
              <a:rPr lang="it-IT" sz="2800" b="1" dirty="0">
                <a:solidFill>
                  <a:schemeClr val="accent4"/>
                </a:solidFill>
              </a:rPr>
              <a:t>, non è una collana, non è fatta di metallo,</a:t>
            </a:r>
            <a:r>
              <a:rPr lang="it-IT" sz="2800" dirty="0">
                <a:solidFill>
                  <a:schemeClr val="accent4"/>
                </a:solidFill>
              </a:rPr>
              <a:t> ma è una serie di legami che collegano vari organismi viventi tra loro.</a:t>
            </a:r>
          </a:p>
          <a:p>
            <a:endParaRPr lang="it-IT" sz="2800" dirty="0">
              <a:solidFill>
                <a:schemeClr val="bg1"/>
              </a:solidFill>
            </a:endParaRPr>
          </a:p>
          <a:p>
            <a:endParaRPr lang="it-IT" sz="2800" dirty="0">
              <a:solidFill>
                <a:schemeClr val="bg1"/>
              </a:solidFill>
            </a:endParaRPr>
          </a:p>
          <a:p>
            <a:endParaRPr lang="it-IT" sz="2800" dirty="0">
              <a:solidFill>
                <a:schemeClr val="bg1"/>
              </a:solidFill>
            </a:endParaRPr>
          </a:p>
          <a:p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C784709-E079-4C47-BC15-09E07D5D5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339" y="145775"/>
            <a:ext cx="7076661" cy="660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041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F44840-4A74-47B7-B22A-64A374C74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4626" y="4454525"/>
            <a:ext cx="758548" cy="906462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6CC482-D8FA-48AA-8C2F-5CEC6B072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-1"/>
            <a:ext cx="5194853" cy="6486939"/>
          </a:xfrm>
        </p:spPr>
        <p:txBody>
          <a:bodyPr/>
          <a:lstStyle/>
          <a:p>
            <a:endParaRPr lang="it-IT" sz="2400" b="1" u="sng" dirty="0">
              <a:solidFill>
                <a:schemeClr val="accent4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it-IT" sz="2400" dirty="0">
                <a:solidFill>
                  <a:schemeClr val="accent4"/>
                </a:solidFill>
              </a:rPr>
              <a:t> </a:t>
            </a:r>
          </a:p>
          <a:p>
            <a:pPr algn="l"/>
            <a:r>
              <a:rPr lang="it-IT" sz="2400" dirty="0">
                <a:solidFill>
                  <a:schemeClr val="accent4"/>
                </a:solidFill>
              </a:rPr>
              <a:t> Ogni </a:t>
            </a:r>
            <a:r>
              <a:rPr lang="it-IT" sz="2400" b="1" u="sng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catena alimentare</a:t>
            </a:r>
            <a:r>
              <a:rPr lang="it-IT" sz="2400" dirty="0">
                <a:solidFill>
                  <a:schemeClr val="accent4"/>
                </a:solidFill>
              </a:rPr>
              <a:t> </a:t>
            </a:r>
            <a:r>
              <a:rPr lang="it-IT" sz="2400" b="1" dirty="0">
                <a:solidFill>
                  <a:srgbClr val="C00000"/>
                </a:solidFill>
              </a:rPr>
              <a:t>inizia </a:t>
            </a:r>
            <a:r>
              <a:rPr lang="it-IT" sz="2400" dirty="0">
                <a:solidFill>
                  <a:schemeClr val="accent4"/>
                </a:solidFill>
              </a:rPr>
              <a:t>da un essere </a:t>
            </a:r>
            <a:r>
              <a:rPr lang="it-IT" sz="2400" b="1" u="sng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autotrofo</a:t>
            </a:r>
            <a:r>
              <a:rPr lang="it-IT" sz="2400" dirty="0">
                <a:solidFill>
                  <a:schemeClr val="accent4"/>
                </a:solidFill>
              </a:rPr>
              <a:t>, le piante, che fabbricano da sé il  nutrimento utilizzando la luce del Sole. </a:t>
            </a:r>
          </a:p>
          <a:p>
            <a:pPr algn="l"/>
            <a:r>
              <a:rPr lang="it-IT" sz="2400" dirty="0">
                <a:solidFill>
                  <a:schemeClr val="accent4"/>
                </a:solidFill>
              </a:rPr>
              <a:t>Cosa vuol dire autotrofo? …………</a:t>
            </a:r>
          </a:p>
          <a:p>
            <a:pPr algn="l"/>
            <a:endParaRPr lang="it-IT" sz="2400" dirty="0">
              <a:solidFill>
                <a:schemeClr val="accent4"/>
              </a:solidFill>
            </a:endParaRPr>
          </a:p>
          <a:p>
            <a:pPr algn="l"/>
            <a:r>
              <a:rPr lang="it-IT" sz="2400" dirty="0">
                <a:solidFill>
                  <a:schemeClr val="accent4"/>
                </a:solidFill>
              </a:rPr>
              <a:t>All’altro estremo della catena troviamo sempre un animale, che non è preda di nessun altro, ma che, una volta morto, fornisce nutrimento ai </a:t>
            </a:r>
            <a:r>
              <a:rPr lang="it-IT" sz="2400" dirty="0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decompositori</a:t>
            </a:r>
            <a:r>
              <a:rPr lang="it-IT" sz="2400" dirty="0">
                <a:solidFill>
                  <a:schemeClr val="accent4"/>
                </a:solidFill>
              </a:rPr>
              <a:t>, ai batteri.</a:t>
            </a:r>
          </a:p>
          <a:p>
            <a:endParaRPr lang="it-IT" sz="1200" dirty="0">
              <a:solidFill>
                <a:schemeClr val="bg1"/>
              </a:solidFill>
            </a:endParaRPr>
          </a:p>
        </p:txBody>
      </p:sp>
      <p:pic>
        <p:nvPicPr>
          <p:cNvPr id="4" name="Picture 2" descr="Risultato immagini per mappa catena alimentare scuola primaria">
            <a:extLst>
              <a:ext uri="{FF2B5EF4-FFF2-40B4-BE49-F238E27FC236}">
                <a16:creationId xmlns:a16="http://schemas.microsoft.com/office/drawing/2014/main" id="{96E6BC08-57F1-4928-8C36-66A24C71A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635" y="371061"/>
            <a:ext cx="6652590" cy="648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436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A315A8-BB76-4C21-A52A-1ED2438E8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BC9877-D2F2-4C2D-9BC9-63939FA02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405" y="-3066632"/>
            <a:ext cx="6799016" cy="5658942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6150" name="Picture 6" descr="Risultato immagini per mappa catena alimentare scuola primaria">
            <a:extLst>
              <a:ext uri="{FF2B5EF4-FFF2-40B4-BE49-F238E27FC236}">
                <a16:creationId xmlns:a16="http://schemas.microsoft.com/office/drawing/2014/main" id="{EABF9C3E-D394-42FB-83C2-9B5AF50ED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365" y="68625"/>
            <a:ext cx="7732437" cy="28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A327FB5-580D-4A6E-B3B4-75EAE34AD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7" y="3124218"/>
            <a:ext cx="619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isultato immagini per mappa catena alimentare scuola primaria">
            <a:extLst>
              <a:ext uri="{FF2B5EF4-FFF2-40B4-BE49-F238E27FC236}">
                <a16:creationId xmlns:a16="http://schemas.microsoft.com/office/drawing/2014/main" id="{68FCACA4-3F20-4457-8F08-D2198D5A6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096" y="3288903"/>
            <a:ext cx="5889903" cy="356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351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48AC34-5B27-4BB9-AE8B-25CFC5B63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E9CD24-3311-4338-AEA7-277334F22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-1"/>
            <a:ext cx="3975652" cy="6640513"/>
          </a:xfrm>
        </p:spPr>
        <p:txBody>
          <a:bodyPr/>
          <a:lstStyle/>
          <a:p>
            <a:endParaRPr lang="it-IT" sz="3200" dirty="0">
              <a:solidFill>
                <a:srgbClr val="C00000"/>
              </a:solidFill>
            </a:endParaRPr>
          </a:p>
          <a:p>
            <a:pPr algn="l"/>
            <a:r>
              <a:rPr lang="it-IT" sz="2000" dirty="0">
                <a:solidFill>
                  <a:srgbClr val="C00000"/>
                </a:solidFill>
              </a:rPr>
              <a:t>ORA TOCCA A TE….</a:t>
            </a:r>
          </a:p>
          <a:p>
            <a:pPr algn="l"/>
            <a:r>
              <a:rPr lang="it-IT" sz="2000" dirty="0">
                <a:solidFill>
                  <a:srgbClr val="C00000"/>
                </a:solidFill>
              </a:rPr>
              <a:t>STUDIA, DISEGNA E</a:t>
            </a:r>
          </a:p>
          <a:p>
            <a:pPr algn="l"/>
            <a:r>
              <a:rPr lang="it-IT" sz="2000" dirty="0">
                <a:solidFill>
                  <a:srgbClr val="C00000"/>
                </a:solidFill>
              </a:rPr>
              <a:t>VERBALIZZA</a:t>
            </a:r>
          </a:p>
          <a:p>
            <a:pPr algn="l"/>
            <a:r>
              <a:rPr lang="it-IT" sz="2000" dirty="0">
                <a:solidFill>
                  <a:srgbClr val="C00000"/>
                </a:solidFill>
              </a:rPr>
              <a:t>ALCUNI  ESEMPI DI </a:t>
            </a:r>
          </a:p>
          <a:p>
            <a:pPr algn="l"/>
            <a:r>
              <a:rPr lang="it-IT" sz="2000" dirty="0">
                <a:solidFill>
                  <a:srgbClr val="C00000"/>
                </a:solidFill>
              </a:rPr>
              <a:t>CATENA  ALIMENTARE</a:t>
            </a:r>
          </a:p>
          <a:p>
            <a:pPr algn="l"/>
            <a:endParaRPr lang="it-IT" sz="2000" dirty="0"/>
          </a:p>
          <a:p>
            <a:pPr lvl="0" algn="l">
              <a:spcBef>
                <a:spcPts val="800"/>
              </a:spcBef>
            </a:pPr>
            <a:endParaRPr lang="it-IT" sz="2000" dirty="0">
              <a:solidFill>
                <a:srgbClr val="625C9A"/>
              </a:solidFill>
            </a:endParaRPr>
          </a:p>
          <a:p>
            <a:pPr lvl="0" algn="l">
              <a:spcBef>
                <a:spcPts val="800"/>
              </a:spcBef>
            </a:pPr>
            <a:r>
              <a:rPr lang="it-IT" sz="2000" b="1" dirty="0">
                <a:solidFill>
                  <a:srgbClr val="FF0000"/>
                </a:solidFill>
              </a:rPr>
              <a:t>BUON DIVERTIMENTO!!!</a:t>
            </a:r>
          </a:p>
          <a:p>
            <a:pPr lvl="0" algn="l">
              <a:spcBef>
                <a:spcPts val="800"/>
              </a:spcBef>
            </a:pPr>
            <a:r>
              <a:rPr lang="it-IT" sz="2000" dirty="0">
                <a:solidFill>
                  <a:srgbClr val="FF0000"/>
                </a:solidFill>
              </a:rPr>
              <a:t> </a:t>
            </a:r>
            <a:endParaRPr lang="it-IT" sz="1200" dirty="0"/>
          </a:p>
        </p:txBody>
      </p:sp>
      <p:pic>
        <p:nvPicPr>
          <p:cNvPr id="9218" name="Picture 2" descr="Risultato immagini per mappa catena alimentare scuola primaria">
            <a:extLst>
              <a:ext uri="{FF2B5EF4-FFF2-40B4-BE49-F238E27FC236}">
                <a16:creationId xmlns:a16="http://schemas.microsoft.com/office/drawing/2014/main" id="{C60C65A1-DAB8-486F-A1D4-B9A572212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789361"/>
            <a:ext cx="7624763" cy="285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isultato immagini per mappa catena alimentare scuola primaria">
            <a:extLst>
              <a:ext uri="{FF2B5EF4-FFF2-40B4-BE49-F238E27FC236}">
                <a16:creationId xmlns:a16="http://schemas.microsoft.com/office/drawing/2014/main" id="{01D0A7DC-94A4-4731-8355-D91F0D81B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1"/>
            <a:ext cx="7624763" cy="306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955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C0D140-6585-4B6E-8532-3B817F55C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5161E45-418B-4103-88B7-B7B3C15166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Risultato immagini per onnivori disegni">
            <a:extLst>
              <a:ext uri="{FF2B5EF4-FFF2-40B4-BE49-F238E27FC236}">
                <a16:creationId xmlns:a16="http://schemas.microsoft.com/office/drawing/2014/main" id="{9C16AB6F-830B-45F3-B376-5EF4996CB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5" y="0"/>
            <a:ext cx="117679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559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1CDC32-8FFD-4B44-BCD0-B7F42928F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270" y="4454525"/>
            <a:ext cx="1407904" cy="90646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E3777B-8BE8-42AB-9199-58616B820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-1"/>
            <a:ext cx="11423374" cy="5724939"/>
          </a:xfrm>
        </p:spPr>
        <p:txBody>
          <a:bodyPr/>
          <a:lstStyle/>
          <a:p>
            <a:endParaRPr lang="it-IT" sz="2400" dirty="0">
              <a:hlinkClick r:id="rId2"/>
            </a:endParaRPr>
          </a:p>
          <a:p>
            <a:r>
              <a:rPr lang="it-IT" sz="2400" dirty="0">
                <a:hlinkClick r:id="rId2"/>
              </a:rPr>
              <a:t>GUARDA QUESTO VIDEO: </a:t>
            </a:r>
          </a:p>
          <a:p>
            <a:r>
              <a:rPr lang="it-IT" sz="2400" dirty="0">
                <a:hlinkClick r:id="rId2"/>
              </a:rPr>
              <a:t>La nutrizione degli animali</a:t>
            </a:r>
          </a:p>
          <a:p>
            <a:endParaRPr lang="it-IT" sz="2400" dirty="0">
              <a:hlinkClick r:id="rId2"/>
            </a:endParaRPr>
          </a:p>
          <a:p>
            <a:r>
              <a:rPr lang="it-IT" sz="2400" dirty="0">
                <a:hlinkClick r:id="rId3"/>
              </a:rPr>
              <a:t>https://www.youtube.com/watch?v=GfLQ6ZH4LWg</a:t>
            </a:r>
            <a:r>
              <a:rPr lang="it-IT" sz="2400" dirty="0"/>
              <a:t> (</a:t>
            </a:r>
            <a:r>
              <a:rPr lang="it-IT" sz="2400" dirty="0">
                <a:solidFill>
                  <a:schemeClr val="bg1"/>
                </a:solidFill>
              </a:rPr>
              <a:t>(5:44)</a:t>
            </a:r>
          </a:p>
          <a:p>
            <a:endParaRPr lang="it-IT" sz="1200" dirty="0">
              <a:hlinkClick r:id="rId2"/>
            </a:endParaRPr>
          </a:p>
          <a:p>
            <a:pPr lvl="0" algn="l">
              <a:buClr>
                <a:srgbClr val="FFFFFF"/>
              </a:buClr>
              <a:buSzPts val="2400"/>
            </a:pPr>
            <a:endParaRPr lang="it-IT" sz="2400" dirty="0">
              <a:solidFill>
                <a:srgbClr val="FF0000"/>
              </a:solidFill>
            </a:endParaRPr>
          </a:p>
          <a:p>
            <a:pPr lvl="0" algn="l">
              <a:buClr>
                <a:srgbClr val="FFFFFF"/>
              </a:buClr>
              <a:buSzPts val="2400"/>
            </a:pPr>
            <a:r>
              <a:rPr lang="it-IT" sz="2400" dirty="0">
                <a:solidFill>
                  <a:srgbClr val="FF0000"/>
                </a:solidFill>
              </a:rPr>
              <a:t>Inoltre divertiti con </a:t>
            </a:r>
          </a:p>
          <a:p>
            <a:pPr lvl="0" algn="l">
              <a:buClr>
                <a:srgbClr val="FFFFFF"/>
              </a:buClr>
              <a:buSzPts val="2400"/>
            </a:pPr>
            <a:r>
              <a:rPr lang="it-IT" sz="2400" dirty="0">
                <a:solidFill>
                  <a:srgbClr val="FF0000"/>
                </a:solidFill>
              </a:rPr>
              <a:t>Il magico mondo degli animali Disney</a:t>
            </a:r>
          </a:p>
          <a:p>
            <a:pPr lvl="0" algn="l">
              <a:buClr>
                <a:srgbClr val="FFFFFF"/>
              </a:buClr>
              <a:buSzPts val="2400"/>
            </a:pPr>
            <a:r>
              <a:rPr lang="it-IT" sz="2400" dirty="0">
                <a:solidFill>
                  <a:srgbClr val="FF0000"/>
                </a:solidFill>
              </a:rPr>
              <a:t> (</a:t>
            </a:r>
            <a:r>
              <a:rPr lang="it-IT" sz="2400" dirty="0" err="1">
                <a:solidFill>
                  <a:srgbClr val="FF0000"/>
                </a:solidFill>
              </a:rPr>
              <a:t>You</a:t>
            </a:r>
            <a:r>
              <a:rPr lang="it-IT" sz="2400" dirty="0">
                <a:solidFill>
                  <a:srgbClr val="FF0000"/>
                </a:solidFill>
              </a:rPr>
              <a:t> Tube)</a:t>
            </a:r>
          </a:p>
          <a:p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8196" name="Picture 4" descr="Risultato immagini per disegni di animali onnivori per bambini">
            <a:extLst>
              <a:ext uri="{FF2B5EF4-FFF2-40B4-BE49-F238E27FC236}">
                <a16:creationId xmlns:a16="http://schemas.microsoft.com/office/drawing/2014/main" id="{E631713B-8215-454A-B194-D3A30FD09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29" y="3299790"/>
            <a:ext cx="6213681" cy="354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126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463BEF-E119-4A3E-B228-C2D4673C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8632FD-5567-4774-A677-698B0E95E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500000" y="0"/>
            <a:ext cx="4000000" cy="300000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26" name="Picture 2" descr="Risultato immagini per come si nutrono gli animali, classe seconda">
            <a:extLst>
              <a:ext uri="{FF2B5EF4-FFF2-40B4-BE49-F238E27FC236}">
                <a16:creationId xmlns:a16="http://schemas.microsoft.com/office/drawing/2014/main" id="{A4590F6B-3637-4DD0-A8F5-9344B2F0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387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940707-5127-4D76-A0A0-9022D5502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E6FE5C-1185-4404-97C6-2E073EDDA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-1"/>
            <a:ext cx="6718853" cy="6858001"/>
          </a:xfrm>
        </p:spPr>
        <p:txBody>
          <a:bodyPr/>
          <a:lstStyle/>
          <a:p>
            <a:pPr algn="l"/>
            <a:r>
              <a:rPr lang="it-IT" sz="2800" dirty="0">
                <a:solidFill>
                  <a:srgbClr val="002060"/>
                </a:solidFill>
              </a:rPr>
              <a:t>Tutti gli esseri viventi, hanno bisogno di alimentarsi per vivere. </a:t>
            </a:r>
          </a:p>
          <a:p>
            <a:pPr algn="l"/>
            <a:r>
              <a:rPr lang="it-IT" sz="2800" dirty="0">
                <a:solidFill>
                  <a:srgbClr val="002060"/>
                </a:solidFill>
              </a:rPr>
              <a:t>Le piante sono organismi </a:t>
            </a:r>
            <a:r>
              <a:rPr lang="it-IT" sz="2800" b="1" dirty="0">
                <a:solidFill>
                  <a:srgbClr val="C00000"/>
                </a:solidFill>
              </a:rPr>
              <a:t>autotrofi</a:t>
            </a:r>
            <a:r>
              <a:rPr lang="it-IT" sz="2800" dirty="0">
                <a:solidFill>
                  <a:srgbClr val="002060"/>
                </a:solidFill>
              </a:rPr>
              <a:t>, vuol dire che fabbricano da sé il loro nutrimento utilizzando la luce del Sole. </a:t>
            </a:r>
          </a:p>
          <a:p>
            <a:pPr algn="l"/>
            <a:endParaRPr lang="it-IT" sz="2800" dirty="0">
              <a:solidFill>
                <a:srgbClr val="002060"/>
              </a:solidFill>
            </a:endParaRPr>
          </a:p>
          <a:p>
            <a:pPr algn="l"/>
            <a:r>
              <a:rPr lang="it-IT" sz="2800" dirty="0">
                <a:solidFill>
                  <a:srgbClr val="002060"/>
                </a:solidFill>
              </a:rPr>
              <a:t>Gli animali, invece, sono organismi </a:t>
            </a:r>
            <a:r>
              <a:rPr lang="it-IT" sz="2800" b="1" dirty="0">
                <a:solidFill>
                  <a:srgbClr val="C00000"/>
                </a:solidFill>
              </a:rPr>
              <a:t>eterotrofi</a:t>
            </a:r>
            <a:r>
              <a:rPr lang="it-IT" sz="2800" dirty="0">
                <a:solidFill>
                  <a:srgbClr val="002060"/>
                </a:solidFill>
              </a:rPr>
              <a:t>, perché non sono in grado di fabbricare il loro cibo e devono alimentarsi di vegetali o di altri animali. </a:t>
            </a:r>
          </a:p>
          <a:p>
            <a:pPr algn="l"/>
            <a:r>
              <a:rPr lang="it-IT" sz="2800" dirty="0">
                <a:solidFill>
                  <a:srgbClr val="002060"/>
                </a:solidFill>
              </a:rPr>
              <a:t>Tu sei autotrofo o eterotrofo?</a:t>
            </a:r>
          </a:p>
          <a:p>
            <a:pPr algn="l"/>
            <a:r>
              <a:rPr lang="it-IT" sz="2800" dirty="0">
                <a:solidFill>
                  <a:srgbClr val="002060"/>
                </a:solidFill>
              </a:rPr>
              <a:t>………………………………..</a:t>
            </a:r>
          </a:p>
        </p:txBody>
      </p:sp>
      <p:pic>
        <p:nvPicPr>
          <p:cNvPr id="2050" name="Picture 2" descr="Risultato immagini per animali">
            <a:extLst>
              <a:ext uri="{FF2B5EF4-FFF2-40B4-BE49-F238E27FC236}">
                <a16:creationId xmlns:a16="http://schemas.microsoft.com/office/drawing/2014/main" id="{30CA2C4B-9350-491E-BB37-0989A7528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148" y="3581400"/>
            <a:ext cx="5193264" cy="327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Risultato immagini per piante">
            <a:extLst>
              <a:ext uri="{FF2B5EF4-FFF2-40B4-BE49-F238E27FC236}">
                <a16:creationId xmlns:a16="http://schemas.microsoft.com/office/drawing/2014/main" id="{DFA78467-435A-468C-8D15-B510093011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6" descr="Estinte quasi 600 specie di piante negli ultimi 250 anni">
            <a:extLst>
              <a:ext uri="{FF2B5EF4-FFF2-40B4-BE49-F238E27FC236}">
                <a16:creationId xmlns:a16="http://schemas.microsoft.com/office/drawing/2014/main" id="{5ECEFDFD-1958-4068-B16D-9A6B5F796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6" name="Picture 8" descr="Risultato immagini per piante">
            <a:extLst>
              <a:ext uri="{FF2B5EF4-FFF2-40B4-BE49-F238E27FC236}">
                <a16:creationId xmlns:a16="http://schemas.microsoft.com/office/drawing/2014/main" id="{0897AB18-E7A9-46D4-A41A-DC0E8E125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147" y="123825"/>
            <a:ext cx="5193263" cy="260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562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D499DA-30F3-4F09-A4E0-63C27F7AC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1657D0-F414-45A6-B237-094CC733F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6017"/>
            <a:ext cx="4644348" cy="4847895"/>
          </a:xfrm>
        </p:spPr>
        <p:txBody>
          <a:bodyPr/>
          <a:lstStyle/>
          <a:p>
            <a:r>
              <a:rPr lang="it-IT" sz="4400" dirty="0">
                <a:solidFill>
                  <a:srgbClr val="002060"/>
                </a:solidFill>
              </a:rPr>
              <a:t>Si possono distinguere tre tipi di animali, a seconda della loro alimentazione: </a:t>
            </a:r>
            <a:r>
              <a:rPr lang="it-IT" sz="4400" b="1" dirty="0">
                <a:solidFill>
                  <a:srgbClr val="C00000"/>
                </a:solidFill>
              </a:rPr>
              <a:t>erbivori, carnivori e onnivori.</a:t>
            </a:r>
          </a:p>
          <a:p>
            <a:endParaRPr lang="it-IT" sz="1800" dirty="0"/>
          </a:p>
        </p:txBody>
      </p:sp>
      <p:pic>
        <p:nvPicPr>
          <p:cNvPr id="5122" name="Picture 2" descr="Risultato immagini per ONNIVORI">
            <a:extLst>
              <a:ext uri="{FF2B5EF4-FFF2-40B4-BE49-F238E27FC236}">
                <a16:creationId xmlns:a16="http://schemas.microsoft.com/office/drawing/2014/main" id="{6DECDBC0-268B-4338-A798-D56924F62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287" y="106017"/>
            <a:ext cx="6288696" cy="661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860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694BD-EE92-4E32-ACCC-8BA7EE678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94C6B7B-C1E3-40BF-B1D1-28C92C043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-1"/>
            <a:ext cx="5486400" cy="6255027"/>
          </a:xfrm>
        </p:spPr>
        <p:txBody>
          <a:bodyPr/>
          <a:lstStyle/>
          <a:p>
            <a:pPr algn="l"/>
            <a:r>
              <a:rPr lang="it-IT" sz="2400" dirty="0">
                <a:solidFill>
                  <a:schemeClr val="accent4"/>
                </a:solidFill>
              </a:rPr>
              <a:t>  </a:t>
            </a:r>
          </a:p>
          <a:p>
            <a:pPr algn="l"/>
            <a:r>
              <a:rPr lang="it-IT" sz="2400" dirty="0">
                <a:solidFill>
                  <a:schemeClr val="accent4"/>
                </a:solidFill>
              </a:rPr>
              <a:t>Gli animali che mangiano soltanto vegetali si chiamano </a:t>
            </a:r>
            <a:r>
              <a:rPr lang="it-IT" sz="2400" b="1" dirty="0">
                <a:solidFill>
                  <a:srgbClr val="C00000"/>
                </a:solidFill>
              </a:rPr>
              <a:t>erbivori</a:t>
            </a:r>
            <a:r>
              <a:rPr lang="it-IT" sz="2400" dirty="0">
                <a:solidFill>
                  <a:schemeClr val="accent4"/>
                </a:solidFill>
              </a:rPr>
              <a:t>. </a:t>
            </a:r>
          </a:p>
          <a:p>
            <a:pPr algn="l"/>
            <a:r>
              <a:rPr lang="it-IT" sz="2400" dirty="0">
                <a:solidFill>
                  <a:schemeClr val="accent4"/>
                </a:solidFill>
              </a:rPr>
              <a:t>Alcuni mammiferi, come le giraffe, gli elefanti, le zebre, l’orso panda, le mucche, i cavalli, i conigli, i cervi e le pecore, sono erbivori</a:t>
            </a:r>
            <a:r>
              <a:rPr lang="it-IT" sz="2400">
                <a:solidFill>
                  <a:schemeClr val="accent4"/>
                </a:solidFill>
              </a:rPr>
              <a:t>. </a:t>
            </a:r>
          </a:p>
          <a:p>
            <a:pPr algn="l"/>
            <a:r>
              <a:rPr lang="it-IT" sz="2400">
                <a:solidFill>
                  <a:schemeClr val="accent4"/>
                </a:solidFill>
              </a:rPr>
              <a:t>Alcuni </a:t>
            </a:r>
            <a:r>
              <a:rPr lang="it-IT" sz="2400" dirty="0">
                <a:solidFill>
                  <a:schemeClr val="accent4"/>
                </a:solidFill>
              </a:rPr>
              <a:t>insetti, come i bruchi, si nutrono solo di vegetali. Le api, le farfalle, i pipistrelli e i colibrì succhiano il nettare dei fiori. Gli erbivori hanno denti o becchi robusti per strappare e triturare foglie ed erbe, sminuzzare radici e rami, rompere gusci e semi. </a:t>
            </a:r>
          </a:p>
        </p:txBody>
      </p:sp>
      <p:pic>
        <p:nvPicPr>
          <p:cNvPr id="3076" name="Picture 4" descr="Risultato immagini per erbivori">
            <a:extLst>
              <a:ext uri="{FF2B5EF4-FFF2-40B4-BE49-F238E27FC236}">
                <a16:creationId xmlns:a16="http://schemas.microsoft.com/office/drawing/2014/main" id="{FEA1B91B-CCAF-48AD-B0EC-722D5B5B9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295" y="159026"/>
            <a:ext cx="5693051" cy="653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480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5756F2-64ED-48F0-9052-9049F3706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8278925-5DFC-4372-9A32-A7650B237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192157"/>
            <a:ext cx="6096001" cy="6473686"/>
          </a:xfrm>
        </p:spPr>
        <p:txBody>
          <a:bodyPr/>
          <a:lstStyle/>
          <a:p>
            <a:pPr algn="l"/>
            <a:r>
              <a:rPr lang="it-IT" sz="2400" dirty="0">
                <a:solidFill>
                  <a:srgbClr val="00B050"/>
                </a:solidFill>
              </a:rPr>
              <a:t>  Gli animali che si nutrono di carne si chiamano </a:t>
            </a:r>
            <a:r>
              <a:rPr lang="it-IT" sz="2400" b="1" dirty="0">
                <a:solidFill>
                  <a:srgbClr val="C00000"/>
                </a:solidFill>
              </a:rPr>
              <a:t>carnivori</a:t>
            </a:r>
            <a:r>
              <a:rPr lang="it-IT" sz="2400" dirty="0">
                <a:solidFill>
                  <a:srgbClr val="00B050"/>
                </a:solidFill>
              </a:rPr>
              <a:t>. Questi si possono alimentare di animali vivi oppure di animali morti.</a:t>
            </a:r>
          </a:p>
          <a:p>
            <a:pPr algn="l"/>
            <a:r>
              <a:rPr lang="it-IT" sz="2400" dirty="0">
                <a:solidFill>
                  <a:srgbClr val="00B050"/>
                </a:solidFill>
              </a:rPr>
              <a:t> Molti carnivori sono predatori; cioè vanno a caccia delle prede di cui si cibano.</a:t>
            </a:r>
          </a:p>
          <a:p>
            <a:pPr algn="l"/>
            <a:r>
              <a:rPr lang="it-IT" sz="2400" dirty="0">
                <a:solidFill>
                  <a:srgbClr val="00B050"/>
                </a:solidFill>
              </a:rPr>
              <a:t> I leoni, i leopardi, le tigri, i lupi, i pescecani, le aquile e i ragni sono animali carnivori. </a:t>
            </a:r>
          </a:p>
          <a:p>
            <a:pPr algn="l"/>
            <a:r>
              <a:rPr lang="it-IT" sz="2400" dirty="0">
                <a:solidFill>
                  <a:srgbClr val="00B050"/>
                </a:solidFill>
              </a:rPr>
              <a:t>Le iene e gli avvoltoi si alimentano di animali morti (o carogne). I carnivori hanno denti o becchi appuntiti, taglianti e lunghi per strappare la carne; molti carnivori sono dotati di artigli per ferire e uccidere la preda. </a:t>
            </a:r>
          </a:p>
        </p:txBody>
      </p:sp>
      <p:pic>
        <p:nvPicPr>
          <p:cNvPr id="4098" name="Picture 2" descr="Risultato immagini per carnivori">
            <a:extLst>
              <a:ext uri="{FF2B5EF4-FFF2-40B4-BE49-F238E27FC236}">
                <a16:creationId xmlns:a16="http://schemas.microsoft.com/office/drawing/2014/main" id="{62D1FAFE-CA2A-44CE-A635-4A52ABA07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314" y="192157"/>
            <a:ext cx="5710098" cy="656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94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A9FAB-1DD2-4648-B277-6D62EBACD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287" y="4955487"/>
            <a:ext cx="1528461" cy="3792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6B0C0B-3F12-42CC-8BAF-389F37061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-1"/>
            <a:ext cx="5764696" cy="6334539"/>
          </a:xfrm>
        </p:spPr>
        <p:txBody>
          <a:bodyPr/>
          <a:lstStyle/>
          <a:p>
            <a:pPr algn="l"/>
            <a:endParaRPr lang="it-IT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it-IT" sz="2800" dirty="0">
                <a:solidFill>
                  <a:schemeClr val="accent2">
                    <a:lumMod val="75000"/>
                  </a:schemeClr>
                </a:solidFill>
              </a:rPr>
              <a:t>Gli animali che si nutrono sia di piante sia di altri animali si chiamano </a:t>
            </a:r>
            <a:r>
              <a:rPr lang="it-IT" sz="2800" b="1" dirty="0">
                <a:solidFill>
                  <a:srgbClr val="C00000"/>
                </a:solidFill>
              </a:rPr>
              <a:t>onnivori</a:t>
            </a:r>
            <a:r>
              <a:rPr lang="it-IT" sz="2800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l"/>
            <a:r>
              <a:rPr lang="it-IT" sz="2800" dirty="0">
                <a:solidFill>
                  <a:schemeClr val="accent2">
                    <a:lumMod val="75000"/>
                  </a:schemeClr>
                </a:solidFill>
              </a:rPr>
              <a:t>I topi, l’orso bruno, l’orso grigio e le formiche sono animali onnivori. </a:t>
            </a:r>
          </a:p>
          <a:p>
            <a:pPr algn="l"/>
            <a:r>
              <a:rPr lang="it-IT" sz="2800" dirty="0">
                <a:solidFill>
                  <a:schemeClr val="accent2">
                    <a:lumMod val="75000"/>
                  </a:schemeClr>
                </a:solidFill>
              </a:rPr>
              <a:t>Anche noi esseri umani siamo onnivori: mangiamo verdura e frutta, ma anche carne e pesce.</a:t>
            </a:r>
          </a:p>
          <a:p>
            <a:pPr algn="l"/>
            <a:r>
              <a:rPr lang="it-IT" sz="2800" dirty="0">
                <a:solidFill>
                  <a:schemeClr val="accent2">
                    <a:lumMod val="75000"/>
                  </a:schemeClr>
                </a:solidFill>
              </a:rPr>
              <a:t> Gli </a:t>
            </a:r>
            <a:r>
              <a:rPr lang="it-IT" sz="2800" b="1" dirty="0">
                <a:solidFill>
                  <a:srgbClr val="C00000"/>
                </a:solidFill>
              </a:rPr>
              <a:t>onnivori</a:t>
            </a:r>
            <a:r>
              <a:rPr lang="it-IT" sz="2800" dirty="0">
                <a:solidFill>
                  <a:schemeClr val="accent2">
                    <a:lumMod val="75000"/>
                  </a:schemeClr>
                </a:solidFill>
              </a:rPr>
              <a:t> hanno denti o becchi di vario tipo, adatti a mordere, strappare, rompere, masticare.</a:t>
            </a:r>
          </a:p>
        </p:txBody>
      </p:sp>
      <p:pic>
        <p:nvPicPr>
          <p:cNvPr id="6148" name="Picture 4" descr="Risultato immagini per animali onnivori disegni">
            <a:extLst>
              <a:ext uri="{FF2B5EF4-FFF2-40B4-BE49-F238E27FC236}">
                <a16:creationId xmlns:a16="http://schemas.microsoft.com/office/drawing/2014/main" id="{2DE7115B-EDE3-4AFE-A130-DFFFB9EB0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635" y="198783"/>
            <a:ext cx="5145158" cy="30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isultato immagini per animali onnivori uomo">
            <a:extLst>
              <a:ext uri="{FF2B5EF4-FFF2-40B4-BE49-F238E27FC236}">
                <a16:creationId xmlns:a16="http://schemas.microsoft.com/office/drawing/2014/main" id="{C5AAC292-DB47-4AE4-B1E2-53806869C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634" y="3790122"/>
            <a:ext cx="5145158" cy="286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707795"/>
      </p:ext>
    </p:extLst>
  </p:cSld>
  <p:clrMapOvr>
    <a:masterClrMapping/>
  </p:clrMapOvr>
</p:sld>
</file>

<file path=ppt/theme/theme1.xml><?xml version="1.0" encoding="utf-8"?>
<a:theme xmlns:a="http://schemas.openxmlformats.org/drawingml/2006/main" name="VUOTA - NEG-VUOTISSIMA">
  <a:themeElements>
    <a:clrScheme name="VUOTA - NEG-VUOTISSIMA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UOTA - COPERTINA-img-bianco">
  <a:themeElements>
    <a:clrScheme name="VUOTA - COPERTINA-img-bianco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664</Words>
  <Application>Microsoft Office PowerPoint</Application>
  <PresentationFormat>Widescreen</PresentationFormat>
  <Paragraphs>84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20" baseType="lpstr">
      <vt:lpstr>Arial</vt:lpstr>
      <vt:lpstr>VUOTA - NEG-VUOTISSIMA</vt:lpstr>
      <vt:lpstr>VUOTA - COPERTINA-img-bianco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marino trizio</cp:lastModifiedBy>
  <cp:revision>93</cp:revision>
  <dcterms:modified xsi:type="dcterms:W3CDTF">2020-03-28T07:33:06Z</dcterms:modified>
</cp:coreProperties>
</file>