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Lst>
  <p:notesMasterIdLst>
    <p:notesMasterId r:id="rId21"/>
  </p:notesMasterIdLst>
  <p:sldIdLst>
    <p:sldId id="256" r:id="rId3"/>
    <p:sldId id="259" r:id="rId4"/>
    <p:sldId id="258" r:id="rId5"/>
    <p:sldId id="270" r:id="rId6"/>
    <p:sldId id="268" r:id="rId7"/>
    <p:sldId id="269" r:id="rId8"/>
    <p:sldId id="267" r:id="rId9"/>
    <p:sldId id="265" r:id="rId10"/>
    <p:sldId id="271" r:id="rId11"/>
    <p:sldId id="262" r:id="rId12"/>
    <p:sldId id="279" r:id="rId13"/>
    <p:sldId id="275" r:id="rId14"/>
    <p:sldId id="276" r:id="rId15"/>
    <p:sldId id="274" r:id="rId16"/>
    <p:sldId id="273" r:id="rId17"/>
    <p:sldId id="277" r:id="rId18"/>
    <p:sldId id="278" r:id="rId19"/>
    <p:sldId id="272"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6" autoAdjust="0"/>
  </p:normalViewPr>
  <p:slideViewPr>
    <p:cSldViewPr snapToGrid="0">
      <p:cViewPr varScale="1">
        <p:scale>
          <a:sx n="58" d="100"/>
          <a:sy n="58" d="100"/>
        </p:scale>
        <p:origin x="1194"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 name="Google Shape;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9" name="Google Shape;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0000"/>
              </a:buClr>
              <a:buSzPts val="1400"/>
              <a:buFont typeface="Arial"/>
              <a:buNone/>
              <a:defRPr sz="18000" b="0" i="0" u="none" strike="noStrike" cap="none">
                <a:solidFill>
                  <a:srgbClr val="FFFFFF"/>
                </a:solidFill>
                <a:latin typeface="Arial"/>
                <a:ea typeface="Arial"/>
                <a:cs typeface="Arial"/>
                <a:sym typeface="Arial"/>
              </a:defRPr>
            </a:lvl1pPr>
            <a:lvl2pPr marL="914400" marR="0" lvl="1"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2pPr>
            <a:lvl3pPr marL="1371600" marR="0" lvl="2"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3pPr>
            <a:lvl4pPr marL="1828800" marR="0" lvl="3"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4pPr>
            <a:lvl5pPr marL="2286000" marR="0" lvl="4"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5pPr>
            <a:lvl6pPr marL="2743200" marR="0" lvl="5"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6pPr>
            <a:lvl7pPr marL="3200400" marR="0" lvl="6"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7pPr>
            <a:lvl8pPr marL="3657600" marR="0" lvl="7"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8pPr>
            <a:lvl9pPr marL="4114800" marR="0" lvl="8"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9pPr>
          </a:lstStyle>
          <a:p>
            <a:endParaRPr/>
          </a:p>
        </p:txBody>
      </p:sp>
      <p:sp>
        <p:nvSpPr>
          <p:cNvPr id="10" name="Google Shape;10;p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5892800" y="6172200"/>
            <a:ext cx="2844800" cy="368300"/>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567237" y="4454525"/>
            <a:ext cx="3055937" cy="906462"/>
          </a:xfrm>
          <a:prstGeom prst="rect">
            <a:avLst/>
          </a:prstGeom>
          <a:noFill/>
          <a:ln>
            <a:noFill/>
          </a:ln>
        </p:spPr>
        <p:txBody>
          <a:bodyPr spcFirstLastPara="1" wrap="square" lIns="45700" tIns="45700" rIns="45700" bIns="45700" anchor="t" anchorCtr="0">
            <a:noAutofit/>
          </a:bodyPr>
          <a:lstStyle>
            <a:lvl1pPr marR="0" lvl="0" algn="ctr">
              <a:lnSpc>
                <a:spcPct val="100000"/>
              </a:lnSpc>
              <a:spcBef>
                <a:spcPts val="0"/>
              </a:spcBef>
              <a:spcAft>
                <a:spcPts val="0"/>
              </a:spcAft>
              <a:buSzPts val="1400"/>
              <a:buNone/>
              <a:defRPr sz="2400" b="1" i="0" u="none" strike="noStrike" cap="none">
                <a:solidFill>
                  <a:srgbClr val="FFFFFF"/>
                </a:solidFill>
                <a:latin typeface="Arial"/>
                <a:ea typeface="Arial"/>
                <a:cs typeface="Arial"/>
                <a:sym typeface="Arial"/>
              </a:defRPr>
            </a:lvl1pPr>
            <a:lvl2pPr marR="0" lvl="1" algn="ctr">
              <a:lnSpc>
                <a:spcPct val="100000"/>
              </a:lnSpc>
              <a:spcBef>
                <a:spcPts val="0"/>
              </a:spcBef>
              <a:spcAft>
                <a:spcPts val="0"/>
              </a:spcAft>
              <a:buSzPts val="1400"/>
              <a:buNone/>
              <a:defRPr sz="2400" b="1" i="0" u="none" strike="noStrike" cap="none">
                <a:solidFill>
                  <a:srgbClr val="FFFFFF"/>
                </a:solidFill>
                <a:latin typeface="Arial"/>
                <a:ea typeface="Arial"/>
                <a:cs typeface="Arial"/>
                <a:sym typeface="Arial"/>
              </a:defRPr>
            </a:lvl2pPr>
            <a:lvl3pPr marR="0" lvl="2" algn="ctr">
              <a:lnSpc>
                <a:spcPct val="100000"/>
              </a:lnSpc>
              <a:spcBef>
                <a:spcPts val="0"/>
              </a:spcBef>
              <a:spcAft>
                <a:spcPts val="0"/>
              </a:spcAft>
              <a:buSzPts val="1400"/>
              <a:buNone/>
              <a:defRPr sz="2400" b="1" i="0" u="none" strike="noStrike" cap="none">
                <a:solidFill>
                  <a:srgbClr val="FFFFFF"/>
                </a:solidFill>
                <a:latin typeface="Arial"/>
                <a:ea typeface="Arial"/>
                <a:cs typeface="Arial"/>
                <a:sym typeface="Arial"/>
              </a:defRPr>
            </a:lvl3pPr>
            <a:lvl4pPr marR="0" lvl="3" algn="ctr">
              <a:lnSpc>
                <a:spcPct val="100000"/>
              </a:lnSpc>
              <a:spcBef>
                <a:spcPts val="0"/>
              </a:spcBef>
              <a:spcAft>
                <a:spcPts val="0"/>
              </a:spcAft>
              <a:buSzPts val="1400"/>
              <a:buNone/>
              <a:defRPr sz="2400" b="1" i="0" u="none" strike="noStrike" cap="none">
                <a:solidFill>
                  <a:srgbClr val="FFFFFF"/>
                </a:solidFill>
                <a:latin typeface="Arial"/>
                <a:ea typeface="Arial"/>
                <a:cs typeface="Arial"/>
                <a:sym typeface="Arial"/>
              </a:defRPr>
            </a:lvl4pPr>
            <a:lvl5pPr marR="0" lvl="4" algn="ctr">
              <a:lnSpc>
                <a:spcPct val="100000"/>
              </a:lnSpc>
              <a:spcBef>
                <a:spcPts val="0"/>
              </a:spcBef>
              <a:spcAft>
                <a:spcPts val="0"/>
              </a:spcAft>
              <a:buSzPts val="1400"/>
              <a:buNone/>
              <a:defRPr sz="2400" b="1" i="0" u="none" strike="noStrike" cap="none">
                <a:solidFill>
                  <a:srgbClr val="FFFFFF"/>
                </a:solidFill>
                <a:latin typeface="Arial"/>
                <a:ea typeface="Arial"/>
                <a:cs typeface="Arial"/>
                <a:sym typeface="Arial"/>
              </a:defRPr>
            </a:lvl5pPr>
            <a:lvl6pPr marR="0" lvl="5" algn="ctr">
              <a:lnSpc>
                <a:spcPct val="100000"/>
              </a:lnSpc>
              <a:spcBef>
                <a:spcPts val="0"/>
              </a:spcBef>
              <a:spcAft>
                <a:spcPts val="0"/>
              </a:spcAft>
              <a:buSzPts val="1400"/>
              <a:buNone/>
              <a:defRPr sz="2400" b="1" i="0" u="none" strike="noStrike" cap="none">
                <a:solidFill>
                  <a:srgbClr val="FFFFFF"/>
                </a:solidFill>
                <a:latin typeface="Arial"/>
                <a:ea typeface="Arial"/>
                <a:cs typeface="Arial"/>
                <a:sym typeface="Arial"/>
              </a:defRPr>
            </a:lvl6pPr>
            <a:lvl7pPr marR="0" lvl="6" algn="ctr">
              <a:lnSpc>
                <a:spcPct val="100000"/>
              </a:lnSpc>
              <a:spcBef>
                <a:spcPts val="0"/>
              </a:spcBef>
              <a:spcAft>
                <a:spcPts val="0"/>
              </a:spcAft>
              <a:buSzPts val="1400"/>
              <a:buNone/>
              <a:defRPr sz="2400" b="1" i="0" u="none" strike="noStrike" cap="none">
                <a:solidFill>
                  <a:srgbClr val="FFFFFF"/>
                </a:solidFill>
                <a:latin typeface="Arial"/>
                <a:ea typeface="Arial"/>
                <a:cs typeface="Arial"/>
                <a:sym typeface="Arial"/>
              </a:defRPr>
            </a:lvl7pPr>
            <a:lvl8pPr marR="0" lvl="7" algn="ctr">
              <a:lnSpc>
                <a:spcPct val="100000"/>
              </a:lnSpc>
              <a:spcBef>
                <a:spcPts val="0"/>
              </a:spcBef>
              <a:spcAft>
                <a:spcPts val="0"/>
              </a:spcAft>
              <a:buSzPts val="1400"/>
              <a:buNone/>
              <a:defRPr sz="2400" b="1" i="0" u="none" strike="noStrike" cap="none">
                <a:solidFill>
                  <a:srgbClr val="FFFFFF"/>
                </a:solidFill>
                <a:latin typeface="Arial"/>
                <a:ea typeface="Arial"/>
                <a:cs typeface="Arial"/>
                <a:sym typeface="Arial"/>
              </a:defRPr>
            </a:lvl8pPr>
            <a:lvl9pPr marR="0" lvl="8" algn="ctr">
              <a:lnSpc>
                <a:spcPct val="100000"/>
              </a:lnSpc>
              <a:spcBef>
                <a:spcPts val="0"/>
              </a:spcBef>
              <a:spcAft>
                <a:spcPts val="0"/>
              </a:spcAft>
              <a:buSzPts val="1400"/>
              <a:buNone/>
              <a:defRPr sz="2400" b="1" i="0" u="none" strike="noStrike" cap="none">
                <a:solidFill>
                  <a:srgbClr val="FFFFFF"/>
                </a:solidFill>
                <a:latin typeface="Arial"/>
                <a:ea typeface="Arial"/>
                <a:cs typeface="Arial"/>
                <a:sym typeface="Arial"/>
              </a:defRPr>
            </a:lvl9pPr>
          </a:lstStyle>
          <a:p>
            <a:endParaRPr/>
          </a:p>
        </p:txBody>
      </p:sp>
      <p:sp>
        <p:nvSpPr>
          <p:cNvPr id="20" name="Google Shape;20;p4"/>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0000"/>
              </a:buClr>
              <a:buSzPts val="1400"/>
              <a:buFont typeface="Arial"/>
              <a:buNone/>
              <a:defRPr sz="18000" b="0" i="0" u="none" strike="noStrike" cap="none">
                <a:solidFill>
                  <a:srgbClr val="FFFFFF"/>
                </a:solidFill>
                <a:latin typeface="Arial"/>
                <a:ea typeface="Arial"/>
                <a:cs typeface="Arial"/>
                <a:sym typeface="Arial"/>
              </a:defRPr>
            </a:lvl1pPr>
            <a:lvl2pPr marL="914400" marR="0" lvl="1"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2pPr>
            <a:lvl3pPr marL="1371600" marR="0" lvl="2"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3pPr>
            <a:lvl4pPr marL="1828800" marR="0" lvl="3"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4pPr>
            <a:lvl5pPr marL="2286000" marR="0" lvl="4"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5pPr>
            <a:lvl6pPr marL="2743200" marR="0" lvl="5"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6pPr>
            <a:lvl7pPr marL="3200400" marR="0" lvl="6"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7pPr>
            <a:lvl8pPr marL="3657600" marR="0" lvl="7"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8pPr>
            <a:lvl9pPr marL="4114800" marR="0" lvl="8" indent="-1371600" algn="ctr" rtl="0">
              <a:lnSpc>
                <a:spcPct val="90000"/>
              </a:lnSpc>
              <a:spcBef>
                <a:spcPts val="1000"/>
              </a:spcBef>
              <a:spcAft>
                <a:spcPts val="0"/>
              </a:spcAft>
              <a:buClr>
                <a:srgbClr val="FFFFFF"/>
              </a:buClr>
              <a:buSzPts val="18000"/>
              <a:buFont typeface="Arial"/>
              <a:buChar char="•"/>
              <a:defRPr sz="18000" b="0" i="0" u="none" strike="noStrike" cap="none">
                <a:solidFill>
                  <a:srgbClr val="FFFFFF"/>
                </a:solidFill>
                <a:latin typeface="Arial"/>
                <a:ea typeface="Arial"/>
                <a:cs typeface="Arial"/>
                <a:sym typeface="Arial"/>
              </a:defRPr>
            </a:lvl9pPr>
          </a:lstStyle>
          <a:p>
            <a:endParaRPr/>
          </a:p>
        </p:txBody>
      </p:sp>
      <p:sp>
        <p:nvSpPr>
          <p:cNvPr id="21" name="Google Shape;21;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9pPr>
          </a:lstStyle>
          <a:p>
            <a:endParaRPr/>
          </a:p>
        </p:txBody>
      </p:sp>
      <p:sp>
        <p:nvSpPr>
          <p:cNvPr id="22" name="Google Shape;22;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sldNum" idx="12"/>
          </p:nvPr>
        </p:nvSpPr>
        <p:spPr>
          <a:xfrm>
            <a:off x="5892800" y="6172200"/>
            <a:ext cx="2844800" cy="368300"/>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A2A2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5892800" y="6172200"/>
            <a:ext cx="2844800" cy="3683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3">
            <a:alphaModFix/>
          </a:blip>
          <a:srcRect/>
          <a:stretch/>
        </p:blipFill>
        <p:spPr>
          <a:xfrm>
            <a:off x="11606212" y="6378575"/>
            <a:ext cx="392112" cy="287337"/>
          </a:xfrm>
          <a:prstGeom prst="rect">
            <a:avLst/>
          </a:prstGeom>
          <a:noFill/>
          <a:ln>
            <a:noFill/>
          </a:ln>
        </p:spPr>
      </p:pic>
      <p:sp>
        <p:nvSpPr>
          <p:cNvPr id="15" name="Google Shape;15;p3"/>
          <p:cNvSpPr txBox="1">
            <a:spLocks noGrp="1"/>
          </p:cNvSpPr>
          <p:nvPr>
            <p:ph type="title"/>
          </p:nvPr>
        </p:nvSpPr>
        <p:spPr>
          <a:xfrm>
            <a:off x="4567237" y="4454525"/>
            <a:ext cx="3055937" cy="906462"/>
          </a:xfrm>
          <a:prstGeom prst="rect">
            <a:avLst/>
          </a:prstGeom>
          <a:noFill/>
          <a:ln>
            <a:noFill/>
          </a:ln>
        </p:spPr>
        <p:txBody>
          <a:bodyPr spcFirstLastPara="1" wrap="square" lIns="45700" tIns="45700" rIns="45700" bIns="45700" anchor="t" anchorCtr="0">
            <a:noAutofit/>
          </a:bodyPr>
          <a:lstStyle>
            <a:lvl1pPr marR="0" lvl="0"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400" b="1" i="0" u="none" strike="noStrike" cap="none">
                <a:solidFill>
                  <a:srgbClr val="FFFFFF"/>
                </a:solidFill>
                <a:latin typeface="Arial"/>
                <a:ea typeface="Arial"/>
                <a:cs typeface="Arial"/>
                <a:sym typeface="Arial"/>
              </a:defRPr>
            </a:lvl9pPr>
          </a:lstStyle>
          <a:p>
            <a:endParaRPr/>
          </a:p>
        </p:txBody>
      </p:sp>
      <p:pic>
        <p:nvPicPr>
          <p:cNvPr id="16" name="Google Shape;16;p3"/>
          <p:cNvPicPr preferRelativeResize="0"/>
          <p:nvPr/>
        </p:nvPicPr>
        <p:blipFill rotWithShape="1">
          <a:blip r:embed="rId4">
            <a:alphaModFix/>
          </a:blip>
          <a:srcRect/>
          <a:stretch/>
        </p:blipFill>
        <p:spPr>
          <a:xfrm>
            <a:off x="11606212" y="6383337"/>
            <a:ext cx="392112" cy="288925"/>
          </a:xfrm>
          <a:prstGeom prst="rect">
            <a:avLst/>
          </a:prstGeom>
          <a:noFill/>
          <a:ln>
            <a:noFill/>
          </a:ln>
        </p:spPr>
      </p:pic>
      <p:sp>
        <p:nvSpPr>
          <p:cNvPr id="17" name="Google Shape;17;p3"/>
          <p:cNvSpPr txBox="1">
            <a:spLocks noGrp="1"/>
          </p:cNvSpPr>
          <p:nvPr>
            <p:ph type="sldNum" idx="12"/>
          </p:nvPr>
        </p:nvSpPr>
        <p:spPr>
          <a:xfrm>
            <a:off x="5892800" y="6172200"/>
            <a:ext cx="2844800" cy="3683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opmarks.co.uk/ordering-and-sequencing/shape-patter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youtube.com/watch?v=w6eTDfkvPmo" TargetMode="External"/><Relationship Id="rId4" Type="http://schemas.openxmlformats.org/officeDocument/2006/relationships/hyperlink" Target="http://www.supercoloring.com/it/disegni-da-colorare/forme-geometriche?colore=onlin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9HGnrmdrEU" TargetMode="External"/><Relationship Id="rId2" Type="http://schemas.openxmlformats.org/officeDocument/2006/relationships/hyperlink" Target="https://www.youtube.com/watch?v=inEC2rTaPg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RwDGQw2JoI" TargetMode="External"/><Relationship Id="rId2" Type="http://schemas.openxmlformats.org/officeDocument/2006/relationships/hyperlink" Target="https://www.navediclo.it/webapp/tangram/tangram.htm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6OKWU99C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youtube.com/watch?v=JGf3oSPPpfM&amp;list=PLVj0Z5FaSe2juBKIlSZwFkYKgBWP02oJH&amp;index=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bxXG6hwcR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E6qWBhEiP6g&amp;list=PL9FexaiRQNK1NzO1w8UcP2-s4kvsEJMj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D1D4"/>
        </a:solidFill>
        <a:effectLst/>
      </p:bgPr>
    </p:bg>
    <p:spTree>
      <p:nvGrpSpPr>
        <p:cNvPr id="1" name="Shape 27"/>
        <p:cNvGrpSpPr/>
        <p:nvPr/>
      </p:nvGrpSpPr>
      <p:grpSpPr>
        <a:xfrm>
          <a:off x="0" y="0"/>
          <a:ext cx="0" cy="0"/>
          <a:chOff x="0" y="0"/>
          <a:chExt cx="0" cy="0"/>
        </a:xfrm>
      </p:grpSpPr>
      <p:sp>
        <p:nvSpPr>
          <p:cNvPr id="28" name="Google Shape;28;p5"/>
          <p:cNvSpPr txBox="1"/>
          <p:nvPr/>
        </p:nvSpPr>
        <p:spPr>
          <a:xfrm>
            <a:off x="2480334" y="2349305"/>
            <a:ext cx="7231331" cy="3303350"/>
          </a:xfrm>
          <a:prstGeom prst="rect">
            <a:avLst/>
          </a:prstGeom>
          <a:noFill/>
          <a:ln>
            <a:noFill/>
          </a:ln>
        </p:spPr>
        <p:txBody>
          <a:bodyPr spcFirstLastPara="1" wrap="square" lIns="45700" tIns="45700" rIns="45700" bIns="45700" anchor="t" anchorCtr="0">
            <a:noAutofit/>
          </a:bodyPr>
          <a:lstStyle/>
          <a:p>
            <a:pPr algn="ctr"/>
            <a:r>
              <a:rPr lang="it-IT" sz="3600" dirty="0">
                <a:solidFill>
                  <a:srgbClr val="7030A0"/>
                </a:solidFill>
              </a:rPr>
              <a:t>CLASSES 2^ A-B-C</a:t>
            </a:r>
          </a:p>
          <a:p>
            <a:pPr algn="ctr"/>
            <a:r>
              <a:rPr lang="it-IT" sz="3600" dirty="0">
                <a:solidFill>
                  <a:srgbClr val="7030A0"/>
                </a:solidFill>
              </a:rPr>
              <a:t>  s. y. 2019/2020</a:t>
            </a:r>
          </a:p>
          <a:p>
            <a:pPr marL="0" marR="0" lvl="0" indent="0" algn="ctr" rtl="0">
              <a:lnSpc>
                <a:spcPct val="100000"/>
              </a:lnSpc>
              <a:spcBef>
                <a:spcPts val="0"/>
              </a:spcBef>
              <a:spcAft>
                <a:spcPts val="0"/>
              </a:spcAft>
              <a:buNone/>
            </a:pPr>
            <a:r>
              <a:rPr lang="it-IT" sz="2700" b="1" i="0" u="none" strike="noStrike" cap="none" dirty="0">
                <a:solidFill>
                  <a:srgbClr val="FFFFFF"/>
                </a:solidFill>
                <a:latin typeface="Arial"/>
                <a:ea typeface="Arial"/>
                <a:cs typeface="Arial"/>
                <a:sym typeface="Arial"/>
              </a:rPr>
              <a:t> </a:t>
            </a:r>
          </a:p>
          <a:p>
            <a:pPr marL="0" marR="0" lvl="0" indent="0" algn="ctr" rtl="0">
              <a:lnSpc>
                <a:spcPct val="100000"/>
              </a:lnSpc>
              <a:spcBef>
                <a:spcPts val="0"/>
              </a:spcBef>
              <a:spcAft>
                <a:spcPts val="0"/>
              </a:spcAft>
              <a:buNone/>
            </a:pPr>
            <a:r>
              <a:rPr lang="it-IT" sz="4400" b="1" dirty="0">
                <a:solidFill>
                  <a:srgbClr val="FFFFFF"/>
                </a:solidFill>
              </a:rPr>
              <a:t>ENGLISH</a:t>
            </a:r>
            <a:endParaRPr lang="it-IT" sz="4400" b="1"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None/>
            </a:pPr>
            <a:r>
              <a:rPr lang="it-IT" sz="4400" b="1" i="0" u="none" strike="noStrike" cap="none" dirty="0">
                <a:solidFill>
                  <a:srgbClr val="FFFFFF"/>
                </a:solidFill>
                <a:latin typeface="Arial"/>
                <a:ea typeface="Arial"/>
                <a:cs typeface="Arial"/>
                <a:sym typeface="Arial"/>
              </a:rPr>
              <a:t>GEOMETRY: </a:t>
            </a:r>
            <a:r>
              <a:rPr lang="it-IT" sz="4400" b="1" i="0" u="none" strike="noStrike" cap="none" dirty="0" err="1">
                <a:solidFill>
                  <a:srgbClr val="FFFFFF"/>
                </a:solidFill>
                <a:latin typeface="Arial"/>
                <a:ea typeface="Arial"/>
                <a:cs typeface="Arial"/>
                <a:sym typeface="Arial"/>
              </a:rPr>
              <a:t>shapes</a:t>
            </a:r>
            <a:endParaRPr sz="4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1"/>
          <p:cNvSpPr txBox="1">
            <a:spLocks noGrp="1"/>
          </p:cNvSpPr>
          <p:nvPr>
            <p:ph type="body" idx="1"/>
          </p:nvPr>
        </p:nvSpPr>
        <p:spPr>
          <a:xfrm>
            <a:off x="1055687" y="886265"/>
            <a:ext cx="10080625" cy="78011"/>
          </a:xfrm>
          <a:prstGeom prst="rect">
            <a:avLst/>
          </a:prstGeom>
          <a:noFill/>
          <a:ln>
            <a:noFill/>
          </a:ln>
        </p:spPr>
        <p:txBody>
          <a:bodyPr spcFirstLastPara="1" wrap="square" lIns="91425" tIns="45700" rIns="91425" bIns="45700" anchor="t" anchorCtr="0">
            <a:noAutofit/>
          </a:bodyPr>
          <a:lstStyle/>
          <a:p>
            <a:pPr>
              <a:spcBef>
                <a:spcPts val="800"/>
              </a:spcBef>
            </a:pPr>
            <a:r>
              <a:rPr lang="it-IT" sz="4000" b="1" dirty="0">
                <a:solidFill>
                  <a:srgbClr val="625C9A"/>
                </a:solidFill>
              </a:rPr>
              <a:t>Do the interactive </a:t>
            </a:r>
            <a:r>
              <a:rPr lang="it-IT" sz="4000" b="1" dirty="0" err="1">
                <a:solidFill>
                  <a:srgbClr val="625C9A"/>
                </a:solidFill>
              </a:rPr>
              <a:t>exercise</a:t>
            </a:r>
            <a:endParaRPr lang="it-IT" sz="4000" b="1" dirty="0">
              <a:solidFill>
                <a:srgbClr val="625C9A"/>
              </a:solidFill>
            </a:endParaRPr>
          </a:p>
          <a:p>
            <a:pPr>
              <a:spcBef>
                <a:spcPts val="800"/>
              </a:spcBef>
            </a:pPr>
            <a:r>
              <a:rPr lang="it-IT" sz="3200" dirty="0">
                <a:hlinkClick r:id="rId3"/>
              </a:rPr>
              <a:t>https://www.topmarks.co.uk/ordering-and-sequencing/shape-patterns</a:t>
            </a:r>
            <a:endParaRPr lang="it-IT" sz="3200" dirty="0"/>
          </a:p>
          <a:p>
            <a:pPr>
              <a:spcBef>
                <a:spcPts val="800"/>
              </a:spcBef>
            </a:pPr>
            <a:r>
              <a:rPr lang="it-IT" sz="2800" dirty="0">
                <a:hlinkClick r:id="rId4"/>
              </a:rPr>
              <a:t>http://www.supercoloring.com/it/disegni-da-colorare/forme-geometriche?colore=online</a:t>
            </a:r>
            <a:endParaRPr lang="it-IT" sz="2800" b="1" dirty="0">
              <a:solidFill>
                <a:srgbClr val="625C9A"/>
              </a:solidFill>
            </a:endParaRPr>
          </a:p>
          <a:p>
            <a:pPr>
              <a:spcBef>
                <a:spcPts val="800"/>
              </a:spcBef>
            </a:pPr>
            <a:r>
              <a:rPr lang="it-IT" sz="4000" b="1" dirty="0" err="1">
                <a:solidFill>
                  <a:srgbClr val="625C9A"/>
                </a:solidFill>
              </a:rPr>
              <a:t>Sing</a:t>
            </a:r>
            <a:r>
              <a:rPr lang="it-IT" sz="4000" b="1" dirty="0">
                <a:solidFill>
                  <a:srgbClr val="625C9A"/>
                </a:solidFill>
              </a:rPr>
              <a:t> the </a:t>
            </a:r>
            <a:r>
              <a:rPr lang="it-IT" sz="4000" b="1" dirty="0" err="1">
                <a:solidFill>
                  <a:srgbClr val="625C9A"/>
                </a:solidFill>
              </a:rPr>
              <a:t>shapes</a:t>
            </a:r>
            <a:r>
              <a:rPr lang="it-IT" sz="4000" b="1" dirty="0">
                <a:solidFill>
                  <a:srgbClr val="625C9A"/>
                </a:solidFill>
              </a:rPr>
              <a:t> </a:t>
            </a:r>
            <a:r>
              <a:rPr lang="it-IT" sz="4000" b="1" dirty="0" err="1">
                <a:solidFill>
                  <a:srgbClr val="625C9A"/>
                </a:solidFill>
              </a:rPr>
              <a:t>song</a:t>
            </a:r>
            <a:endParaRPr lang="it-IT" sz="4000" b="1" dirty="0">
              <a:solidFill>
                <a:srgbClr val="625C9A"/>
              </a:solidFill>
            </a:endParaRPr>
          </a:p>
          <a:p>
            <a:pPr>
              <a:spcBef>
                <a:spcPts val="800"/>
              </a:spcBef>
            </a:pPr>
            <a:r>
              <a:rPr lang="it-IT" sz="4000" b="1" dirty="0">
                <a:solidFill>
                  <a:srgbClr val="625C9A"/>
                </a:solidFill>
              </a:rPr>
              <a:t> </a:t>
            </a:r>
            <a:r>
              <a:rPr lang="it-IT" sz="3200" dirty="0">
                <a:hlinkClick r:id="rId5"/>
              </a:rPr>
              <a:t>https://www.youtube.com/watch?v=w6eTDfkvPmo</a:t>
            </a:r>
            <a:endParaRPr lang="it-IT" sz="3200" b="1" dirty="0">
              <a:solidFill>
                <a:srgbClr val="625C9A"/>
              </a:solidFill>
            </a:endParaRPr>
          </a:p>
          <a:p>
            <a:pPr lvl="0">
              <a:spcBef>
                <a:spcPts val="800"/>
              </a:spcBef>
            </a:pPr>
            <a:endParaRPr lang="it-IT" sz="3200" b="1" dirty="0">
              <a:solidFill>
                <a:srgbClr val="625C9A"/>
              </a:solidFill>
            </a:endParaRPr>
          </a:p>
          <a:p>
            <a:pPr marL="0" lvl="0" indent="0" algn="l">
              <a:spcBef>
                <a:spcPts val="800"/>
              </a:spcBef>
            </a:pPr>
            <a:r>
              <a:rPr lang="it-IT" sz="2800" b="1" dirty="0">
                <a:solidFill>
                  <a:srgbClr val="FF0000"/>
                </a:solidFill>
                <a:effectLst>
                  <a:outerShdw blurRad="38100" dist="38100" dir="2700000" algn="tl">
                    <a:srgbClr val="000000">
                      <a:alpha val="43137"/>
                    </a:srgbClr>
                  </a:outerShdw>
                </a:effectLst>
              </a:rPr>
              <a:t>GOOD JOB and HAVE FUN!!!</a:t>
            </a:r>
          </a:p>
          <a:p>
            <a:pPr marL="0" indent="0" algn="l">
              <a:spcBef>
                <a:spcPts val="800"/>
              </a:spcBef>
            </a:pPr>
            <a:endParaRPr lang="it-IT" sz="3200" b="1" dirty="0">
              <a:solidFill>
                <a:srgbClr val="FF0000"/>
              </a:solidFill>
              <a:effectLst>
                <a:outerShdw blurRad="38100" dist="38100" dir="2700000" algn="tl">
                  <a:srgbClr val="000000">
                    <a:alpha val="43137"/>
                  </a:srgbClr>
                </a:outerShdw>
              </a:effectLst>
            </a:endParaRPr>
          </a:p>
          <a:p>
            <a:pPr marL="0" lvl="0" indent="0" algn="l">
              <a:spcBef>
                <a:spcPts val="800"/>
              </a:spcBef>
            </a:pPr>
            <a:endParaRPr lang="it-IT" sz="2400" dirty="0"/>
          </a:p>
          <a:p>
            <a:pPr marL="0" lvl="0" indent="0" algn="l">
              <a:spcBef>
                <a:spcPts val="800"/>
              </a:spcBef>
            </a:pPr>
            <a:endParaRPr lang="it-IT" sz="2400" dirty="0"/>
          </a:p>
          <a:p>
            <a:pPr marL="0" lvl="0" indent="0" algn="l">
              <a:spcBef>
                <a:spcPts val="800"/>
              </a:spcBef>
            </a:pPr>
            <a:endParaRPr lang="it-IT" sz="2400" dirty="0"/>
          </a:p>
          <a:p>
            <a:pPr marL="0" lvl="0" indent="0" algn="l">
              <a:spcBef>
                <a:spcPts val="800"/>
              </a:spcBef>
            </a:pPr>
            <a:r>
              <a:rPr lang="it-IT" sz="2400" dirty="0"/>
              <a:t>L       </a:t>
            </a:r>
            <a:r>
              <a:rPr lang="it-IT" sz="2400" dirty="0" err="1"/>
              <a:t>L</a:t>
            </a:r>
            <a:endParaRPr lang="it-IT" sz="2400" dirty="0"/>
          </a:p>
        </p:txBody>
      </p:sp>
      <p:sp>
        <p:nvSpPr>
          <p:cNvPr id="74" name="Google Shape;74;p11"/>
          <p:cNvSpPr/>
          <p:nvPr/>
        </p:nvSpPr>
        <p:spPr>
          <a:xfrm>
            <a:off x="1055686" y="2068411"/>
            <a:ext cx="6844130" cy="73866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it-IT" sz="2800" b="0" i="0" u="none" strike="noStrike" cap="none" dirty="0">
                <a:solidFill>
                  <a:srgbClr val="000000"/>
                </a:solidFill>
                <a:latin typeface="Arial"/>
                <a:ea typeface="Arial"/>
                <a:cs typeface="Arial"/>
                <a:sym typeface="Arial"/>
              </a:rPr>
              <a:t>.</a:t>
            </a:r>
            <a:endParaRPr sz="28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97C7262E-5B98-4BA7-A9AD-46A4B625DFB2}"/>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B544D365-3EEE-4A8F-810E-CC88288E7BAE}"/>
              </a:ext>
            </a:extLst>
          </p:cNvPr>
          <p:cNvSpPr>
            <a:spLocks noChangeArrowheads="1"/>
          </p:cNvSpPr>
          <p:nvPr/>
        </p:nvSpPr>
        <p:spPr bwMode="auto">
          <a:xfrm>
            <a:off x="0" y="161589"/>
            <a:ext cx="38472"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7" name="Immagine 6" descr="Risultato immagini per FORME GEOMETRICHE">
            <a:extLst>
              <a:ext uri="{FF2B5EF4-FFF2-40B4-BE49-F238E27FC236}">
                <a16:creationId xmlns:a16="http://schemas.microsoft.com/office/drawing/2014/main" id="{326F1CF8-2286-4859-BD14-B5E569D4876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419705" y="4762500"/>
            <a:ext cx="2667000" cy="2095500"/>
          </a:xfrm>
          <a:prstGeom prst="rect">
            <a:avLst/>
          </a:prstGeom>
          <a:noFill/>
          <a:ln>
            <a:noFill/>
          </a:ln>
        </p:spPr>
      </p:pic>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3266C7-CADC-4562-852F-4DEECD342F2C}"/>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8FCFCE9C-FD54-487B-8CE7-9757F37DDF55}"/>
              </a:ext>
            </a:extLst>
          </p:cNvPr>
          <p:cNvSpPr>
            <a:spLocks noGrp="1"/>
          </p:cNvSpPr>
          <p:nvPr>
            <p:ph type="body" idx="1"/>
          </p:nvPr>
        </p:nvSpPr>
        <p:spPr>
          <a:xfrm>
            <a:off x="-500087" y="0"/>
            <a:ext cx="4000695" cy="3000000"/>
          </a:xfrm>
        </p:spPr>
        <p:txBody>
          <a:bodyPr/>
          <a:lstStyle/>
          <a:p>
            <a:endParaRPr lang="it-IT" dirty="0"/>
          </a:p>
        </p:txBody>
      </p:sp>
      <p:pic>
        <p:nvPicPr>
          <p:cNvPr id="1026" name="Picture 2" descr="Second PART. - ppt video online download">
            <a:extLst>
              <a:ext uri="{FF2B5EF4-FFF2-40B4-BE49-F238E27FC236}">
                <a16:creationId xmlns:a16="http://schemas.microsoft.com/office/drawing/2014/main" id="{BA6980E0-E197-43D5-9297-8CFACFCDC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66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0497F-552D-44D7-AC95-DCE257D0B7F4}"/>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4FBCB63E-8861-4EF7-9F38-A14A053CFDC2}"/>
              </a:ext>
            </a:extLst>
          </p:cNvPr>
          <p:cNvSpPr>
            <a:spLocks noGrp="1"/>
          </p:cNvSpPr>
          <p:nvPr>
            <p:ph type="body" idx="1"/>
          </p:nvPr>
        </p:nvSpPr>
        <p:spPr>
          <a:xfrm>
            <a:off x="0" y="-1"/>
            <a:ext cx="11887200" cy="6434051"/>
          </a:xfrm>
        </p:spPr>
        <p:txBody>
          <a:bodyPr/>
          <a:lstStyle/>
          <a:p>
            <a:endParaRPr lang="it-IT" dirty="0"/>
          </a:p>
        </p:txBody>
      </p:sp>
      <p:pic>
        <p:nvPicPr>
          <p:cNvPr id="4" name="Immagine 3" descr="Risultato immagini per surprise">
            <a:extLst>
              <a:ext uri="{FF2B5EF4-FFF2-40B4-BE49-F238E27FC236}">
                <a16:creationId xmlns:a16="http://schemas.microsoft.com/office/drawing/2014/main" id="{763FB6B9-3999-4ED6-9846-368A52EF66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282633"/>
            <a:ext cx="12192000" cy="6575367"/>
          </a:xfrm>
          <a:prstGeom prst="rect">
            <a:avLst/>
          </a:prstGeom>
          <a:noFill/>
          <a:ln>
            <a:noFill/>
          </a:ln>
        </p:spPr>
      </p:pic>
    </p:spTree>
    <p:extLst>
      <p:ext uri="{BB962C8B-B14F-4D97-AF65-F5344CB8AC3E}">
        <p14:creationId xmlns:p14="http://schemas.microsoft.com/office/powerpoint/2010/main" val="32891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CAD511-8154-426E-9EFE-3BCFA8CC3741}"/>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2BA9F6C0-F9EA-41D1-BBA1-A581C22578BE}"/>
              </a:ext>
            </a:extLst>
          </p:cNvPr>
          <p:cNvSpPr>
            <a:spLocks noGrp="1"/>
          </p:cNvSpPr>
          <p:nvPr>
            <p:ph type="body" idx="1"/>
          </p:nvPr>
        </p:nvSpPr>
        <p:spPr>
          <a:xfrm>
            <a:off x="-1" y="-1"/>
            <a:ext cx="4567237" cy="5951913"/>
          </a:xfrm>
        </p:spPr>
        <p:txBody>
          <a:bodyPr/>
          <a:lstStyle/>
          <a:p>
            <a:endParaRPr lang="it-IT" sz="4400" dirty="0">
              <a:solidFill>
                <a:srgbClr val="7030A0"/>
              </a:solidFill>
            </a:endParaRPr>
          </a:p>
          <a:p>
            <a:endParaRPr lang="it-IT" sz="4400" dirty="0">
              <a:solidFill>
                <a:srgbClr val="7030A0"/>
              </a:solidFill>
            </a:endParaRPr>
          </a:p>
          <a:p>
            <a:r>
              <a:rPr lang="it-IT" sz="4400" dirty="0">
                <a:solidFill>
                  <a:srgbClr val="7030A0"/>
                </a:solidFill>
              </a:rPr>
              <a:t>WHAT’S THIS IN YOUR OPINION?</a:t>
            </a:r>
          </a:p>
          <a:p>
            <a:r>
              <a:rPr lang="it-IT" sz="4400" dirty="0" err="1">
                <a:solidFill>
                  <a:srgbClr val="7030A0"/>
                </a:solidFill>
              </a:rPr>
              <a:t>It’s</a:t>
            </a:r>
            <a:r>
              <a:rPr lang="it-IT" sz="4400" dirty="0">
                <a:solidFill>
                  <a:srgbClr val="7030A0"/>
                </a:solidFill>
              </a:rPr>
              <a:t> a ……….</a:t>
            </a:r>
          </a:p>
          <a:p>
            <a:endParaRPr lang="it-IT" sz="4400" dirty="0">
              <a:solidFill>
                <a:srgbClr val="7030A0"/>
              </a:solidFill>
            </a:endParaRPr>
          </a:p>
          <a:p>
            <a:r>
              <a:rPr lang="it-IT" sz="4400" dirty="0" err="1">
                <a:solidFill>
                  <a:srgbClr val="7030A0"/>
                </a:solidFill>
              </a:rPr>
              <a:t>Very</a:t>
            </a:r>
            <a:r>
              <a:rPr lang="it-IT" sz="4400" dirty="0">
                <a:solidFill>
                  <a:srgbClr val="7030A0"/>
                </a:solidFill>
              </a:rPr>
              <a:t> good!!!</a:t>
            </a:r>
          </a:p>
        </p:txBody>
      </p:sp>
      <p:pic>
        <p:nvPicPr>
          <p:cNvPr id="4" name="Immagine 3" descr="Risultato immagini per how to build a simple tangram">
            <a:extLst>
              <a:ext uri="{FF2B5EF4-FFF2-40B4-BE49-F238E27FC236}">
                <a16:creationId xmlns:a16="http://schemas.microsoft.com/office/drawing/2014/main" id="{A5A4CE71-3743-4E4D-927E-F14E9535D1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67237" y="166255"/>
            <a:ext cx="7624763" cy="6691745"/>
          </a:xfrm>
          <a:prstGeom prst="rect">
            <a:avLst/>
          </a:prstGeom>
          <a:noFill/>
          <a:ln>
            <a:noFill/>
          </a:ln>
        </p:spPr>
      </p:pic>
    </p:spTree>
    <p:extLst>
      <p:ext uri="{BB962C8B-B14F-4D97-AF65-F5344CB8AC3E}">
        <p14:creationId xmlns:p14="http://schemas.microsoft.com/office/powerpoint/2010/main" val="272384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A494C1-8F2B-4DB0-8029-B81B9099A0DD}"/>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8A13A883-9248-410B-B689-F42A3B6BC40C}"/>
              </a:ext>
            </a:extLst>
          </p:cNvPr>
          <p:cNvSpPr>
            <a:spLocks noGrp="1"/>
          </p:cNvSpPr>
          <p:nvPr>
            <p:ph type="body" idx="1"/>
          </p:nvPr>
        </p:nvSpPr>
        <p:spPr>
          <a:xfrm>
            <a:off x="-1" y="0"/>
            <a:ext cx="11942617" cy="3000000"/>
          </a:xfrm>
        </p:spPr>
        <p:txBody>
          <a:bodyPr/>
          <a:lstStyle/>
          <a:p>
            <a:r>
              <a:rPr lang="it-IT" sz="1800" dirty="0"/>
              <a:t>a……</a:t>
            </a:r>
            <a:endParaRPr lang="it-IT" sz="1800" dirty="0">
              <a:solidFill>
                <a:schemeClr val="accent2"/>
              </a:solidFill>
            </a:endParaRPr>
          </a:p>
          <a:p>
            <a:r>
              <a:rPr lang="it-IT" sz="4000" b="1" dirty="0">
                <a:solidFill>
                  <a:schemeClr val="accent2"/>
                </a:solidFill>
              </a:rPr>
              <a:t>…and </a:t>
            </a:r>
            <a:r>
              <a:rPr lang="it-IT" sz="4000" b="1" dirty="0" err="1">
                <a:solidFill>
                  <a:schemeClr val="accent2"/>
                </a:solidFill>
              </a:rPr>
              <a:t>now</a:t>
            </a:r>
            <a:r>
              <a:rPr lang="it-IT" sz="4000" b="1" dirty="0">
                <a:solidFill>
                  <a:schemeClr val="accent2"/>
                </a:solidFill>
              </a:rPr>
              <a:t> </a:t>
            </a:r>
            <a:r>
              <a:rPr lang="it-IT" sz="4000" b="1" dirty="0" err="1">
                <a:solidFill>
                  <a:schemeClr val="accent2"/>
                </a:solidFill>
              </a:rPr>
              <a:t>have</a:t>
            </a:r>
            <a:r>
              <a:rPr lang="it-IT" sz="4000" b="1" dirty="0">
                <a:solidFill>
                  <a:schemeClr val="accent2"/>
                </a:solidFill>
              </a:rPr>
              <a:t> </a:t>
            </a:r>
            <a:r>
              <a:rPr lang="it-IT" sz="4000" b="1" dirty="0" err="1">
                <a:solidFill>
                  <a:schemeClr val="accent2"/>
                </a:solidFill>
              </a:rPr>
              <a:t>fun</a:t>
            </a:r>
            <a:r>
              <a:rPr lang="it-IT" sz="4000" b="1" dirty="0">
                <a:solidFill>
                  <a:schemeClr val="accent2"/>
                </a:solidFill>
              </a:rPr>
              <a:t> with……………..</a:t>
            </a:r>
          </a:p>
          <a:p>
            <a:endParaRPr lang="it-IT" sz="3200" b="1" dirty="0">
              <a:solidFill>
                <a:schemeClr val="accent2"/>
              </a:solidFill>
            </a:endParaRPr>
          </a:p>
        </p:txBody>
      </p:sp>
      <p:pic>
        <p:nvPicPr>
          <p:cNvPr id="4" name="Immagine 3" descr="Risultato immagini per TANGRAM GIOCO">
            <a:extLst>
              <a:ext uri="{FF2B5EF4-FFF2-40B4-BE49-F238E27FC236}">
                <a16:creationId xmlns:a16="http://schemas.microsoft.com/office/drawing/2014/main" id="{129E2F93-B08A-4348-853B-246C623CD0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3896" y="1230284"/>
            <a:ext cx="11942617" cy="5627716"/>
          </a:xfrm>
          <a:prstGeom prst="rect">
            <a:avLst/>
          </a:prstGeom>
          <a:noFill/>
          <a:ln>
            <a:noFill/>
          </a:ln>
        </p:spPr>
      </p:pic>
    </p:spTree>
    <p:extLst>
      <p:ext uri="{BB962C8B-B14F-4D97-AF65-F5344CB8AC3E}">
        <p14:creationId xmlns:p14="http://schemas.microsoft.com/office/powerpoint/2010/main" val="302552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9F7F4E-62BD-445A-BD31-0F2BC80C7E60}"/>
              </a:ext>
            </a:extLst>
          </p:cNvPr>
          <p:cNvSpPr>
            <a:spLocks noGrp="1"/>
          </p:cNvSpPr>
          <p:nvPr>
            <p:ph type="title"/>
          </p:nvPr>
        </p:nvSpPr>
        <p:spPr>
          <a:xfrm>
            <a:off x="5685905" y="4454525"/>
            <a:ext cx="1937269" cy="906462"/>
          </a:xfrm>
        </p:spPr>
        <p:txBody>
          <a:bodyPr/>
          <a:lstStyle/>
          <a:p>
            <a:endParaRPr lang="it-IT" dirty="0"/>
          </a:p>
        </p:txBody>
      </p:sp>
      <p:sp>
        <p:nvSpPr>
          <p:cNvPr id="3" name="Segnaposto testo 2">
            <a:extLst>
              <a:ext uri="{FF2B5EF4-FFF2-40B4-BE49-F238E27FC236}">
                <a16:creationId xmlns:a16="http://schemas.microsoft.com/office/drawing/2014/main" id="{53886F4F-BF0D-4808-B0BB-FC972204F8CC}"/>
              </a:ext>
            </a:extLst>
          </p:cNvPr>
          <p:cNvSpPr>
            <a:spLocks noGrp="1"/>
          </p:cNvSpPr>
          <p:nvPr>
            <p:ph type="body" idx="1"/>
          </p:nvPr>
        </p:nvSpPr>
        <p:spPr>
          <a:xfrm>
            <a:off x="-1" y="0"/>
            <a:ext cx="4089863" cy="5918662"/>
          </a:xfrm>
        </p:spPr>
        <p:txBody>
          <a:bodyPr/>
          <a:lstStyle/>
          <a:p>
            <a:endParaRPr lang="it-IT" sz="2400" b="1" dirty="0">
              <a:solidFill>
                <a:srgbClr val="FF0000"/>
              </a:solidFill>
            </a:endParaRPr>
          </a:p>
          <a:p>
            <a:endParaRPr lang="it-IT" sz="2400" b="1" dirty="0">
              <a:solidFill>
                <a:srgbClr val="FF0000"/>
              </a:solidFill>
            </a:endParaRPr>
          </a:p>
          <a:p>
            <a:r>
              <a:rPr lang="it-IT" sz="3200" b="1" dirty="0">
                <a:solidFill>
                  <a:srgbClr val="FF0000"/>
                </a:solidFill>
              </a:rPr>
              <a:t>TANGRAM</a:t>
            </a:r>
          </a:p>
          <a:p>
            <a:r>
              <a:rPr lang="en-US" sz="2800" dirty="0">
                <a:solidFill>
                  <a:schemeClr val="bg1"/>
                </a:solidFill>
              </a:rPr>
              <a:t>Chinese geometrical puzzle consisting of a square cut into seven pieces:</a:t>
            </a:r>
          </a:p>
          <a:p>
            <a:r>
              <a:rPr lang="it-IT" sz="2800" dirty="0">
                <a:solidFill>
                  <a:schemeClr val="bg1"/>
                </a:solidFill>
              </a:rPr>
              <a:t>2 big </a:t>
            </a:r>
            <a:r>
              <a:rPr lang="it-IT" sz="2800" dirty="0" err="1">
                <a:solidFill>
                  <a:schemeClr val="bg1"/>
                </a:solidFill>
              </a:rPr>
              <a:t>triangles</a:t>
            </a:r>
            <a:endParaRPr lang="it-IT" sz="2800" dirty="0">
              <a:solidFill>
                <a:schemeClr val="bg1"/>
              </a:solidFill>
            </a:endParaRPr>
          </a:p>
          <a:p>
            <a:r>
              <a:rPr lang="it-IT" sz="2800" dirty="0">
                <a:solidFill>
                  <a:schemeClr val="bg1"/>
                </a:solidFill>
              </a:rPr>
              <a:t>1 medium </a:t>
            </a:r>
            <a:r>
              <a:rPr lang="it-IT" sz="2800" dirty="0" err="1">
                <a:solidFill>
                  <a:schemeClr val="bg1"/>
                </a:solidFill>
              </a:rPr>
              <a:t>triangle</a:t>
            </a:r>
            <a:endParaRPr lang="it-IT" sz="2800" dirty="0">
              <a:solidFill>
                <a:schemeClr val="bg1"/>
              </a:solidFill>
            </a:endParaRPr>
          </a:p>
          <a:p>
            <a:r>
              <a:rPr lang="it-IT" sz="2800" dirty="0">
                <a:solidFill>
                  <a:schemeClr val="bg1"/>
                </a:solidFill>
              </a:rPr>
              <a:t>2 </a:t>
            </a:r>
            <a:r>
              <a:rPr lang="it-IT" sz="2800" dirty="0" err="1">
                <a:solidFill>
                  <a:schemeClr val="bg1"/>
                </a:solidFill>
              </a:rPr>
              <a:t>little</a:t>
            </a:r>
            <a:r>
              <a:rPr lang="it-IT" sz="2800" dirty="0">
                <a:solidFill>
                  <a:schemeClr val="bg1"/>
                </a:solidFill>
              </a:rPr>
              <a:t> </a:t>
            </a:r>
            <a:r>
              <a:rPr lang="it-IT" sz="2800" dirty="0" err="1">
                <a:solidFill>
                  <a:schemeClr val="bg1"/>
                </a:solidFill>
              </a:rPr>
              <a:t>triangles</a:t>
            </a:r>
            <a:endParaRPr lang="it-IT" sz="2800" dirty="0">
              <a:solidFill>
                <a:schemeClr val="bg1"/>
              </a:solidFill>
            </a:endParaRPr>
          </a:p>
          <a:p>
            <a:r>
              <a:rPr lang="it-IT" sz="2800" dirty="0">
                <a:solidFill>
                  <a:schemeClr val="bg1"/>
                </a:solidFill>
              </a:rPr>
              <a:t>1 </a:t>
            </a:r>
            <a:r>
              <a:rPr lang="it-IT" sz="2800" dirty="0" err="1">
                <a:solidFill>
                  <a:schemeClr val="bg1"/>
                </a:solidFill>
              </a:rPr>
              <a:t>square</a:t>
            </a:r>
            <a:endParaRPr lang="it-IT" sz="2800" dirty="0">
              <a:solidFill>
                <a:schemeClr val="bg1"/>
              </a:solidFill>
            </a:endParaRPr>
          </a:p>
          <a:p>
            <a:r>
              <a:rPr lang="it-IT" sz="2800" dirty="0">
                <a:solidFill>
                  <a:schemeClr val="bg1"/>
                </a:solidFill>
              </a:rPr>
              <a:t>1 </a:t>
            </a:r>
            <a:r>
              <a:rPr lang="it-IT" sz="2800" dirty="0" err="1">
                <a:solidFill>
                  <a:schemeClr val="bg1"/>
                </a:solidFill>
              </a:rPr>
              <a:t>parallelogram</a:t>
            </a:r>
            <a:endParaRPr lang="it-IT" sz="2800" dirty="0">
              <a:solidFill>
                <a:schemeClr val="bg1"/>
              </a:solidFill>
            </a:endParaRPr>
          </a:p>
          <a:p>
            <a:endParaRPr lang="it-IT" sz="2400" dirty="0">
              <a:solidFill>
                <a:schemeClr val="bg1"/>
              </a:solidFill>
            </a:endParaRPr>
          </a:p>
        </p:txBody>
      </p:sp>
      <p:pic>
        <p:nvPicPr>
          <p:cNvPr id="4" name="Immagine 3" descr="Risultato immagini per TANGRAM GIOCO">
            <a:extLst>
              <a:ext uri="{FF2B5EF4-FFF2-40B4-BE49-F238E27FC236}">
                <a16:creationId xmlns:a16="http://schemas.microsoft.com/office/drawing/2014/main" id="{936C2F53-FD8F-4BA8-A388-51C2A20537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87637" y="1"/>
            <a:ext cx="7444724" cy="6982806"/>
          </a:xfrm>
          <a:prstGeom prst="rect">
            <a:avLst/>
          </a:prstGeom>
          <a:noFill/>
          <a:ln>
            <a:noFill/>
          </a:ln>
        </p:spPr>
      </p:pic>
    </p:spTree>
    <p:extLst>
      <p:ext uri="{BB962C8B-B14F-4D97-AF65-F5344CB8AC3E}">
        <p14:creationId xmlns:p14="http://schemas.microsoft.com/office/powerpoint/2010/main" val="3303843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BED306-4116-4941-BA22-BBF7EC5909B3}"/>
              </a:ext>
            </a:extLst>
          </p:cNvPr>
          <p:cNvSpPr>
            <a:spLocks noGrp="1"/>
          </p:cNvSpPr>
          <p:nvPr>
            <p:ph type="title"/>
          </p:nvPr>
        </p:nvSpPr>
        <p:spPr/>
        <p:txBody>
          <a:bodyPr/>
          <a:lstStyle/>
          <a:p>
            <a:endParaRPr lang="it-IT" dirty="0"/>
          </a:p>
        </p:txBody>
      </p:sp>
      <p:sp>
        <p:nvSpPr>
          <p:cNvPr id="4" name="Rectangle 1">
            <a:extLst>
              <a:ext uri="{FF2B5EF4-FFF2-40B4-BE49-F238E27FC236}">
                <a16:creationId xmlns:a16="http://schemas.microsoft.com/office/drawing/2014/main" id="{949EB9EC-6863-4E4F-924D-BCDAD860A0C2}"/>
              </a:ext>
            </a:extLst>
          </p:cNvPr>
          <p:cNvSpPr>
            <a:spLocks noGrp="1" noChangeArrowheads="1"/>
          </p:cNvSpPr>
          <p:nvPr>
            <p:ph type="body" idx="1"/>
          </p:nvPr>
        </p:nvSpPr>
        <p:spPr bwMode="auto">
          <a:xfrm>
            <a:off x="0" y="2523298"/>
            <a:ext cx="3331040" cy="181140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0" b="1" i="0" u="none" strike="noStrike" cap="none" normalizeH="0" baseline="0" dirty="0">
                <a:ln>
                  <a:noFill/>
                </a:ln>
                <a:solidFill>
                  <a:srgbClr val="FF0000"/>
                </a:solidFill>
                <a:effectLst/>
                <a:latin typeface="inherit"/>
              </a:rPr>
              <a:t>DO YOU WANT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0" b="1" i="0" u="none" strike="noStrike" cap="none" normalizeH="0" baseline="0" dirty="0">
                <a:ln>
                  <a:noFill/>
                </a:ln>
                <a:solidFill>
                  <a:srgbClr val="FF0000"/>
                </a:solidFill>
                <a:effectLst/>
                <a:latin typeface="inherit"/>
              </a:rPr>
              <a:t>TO BUILD</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0" b="1" i="0" u="none" strike="noStrike" cap="none" normalizeH="0" baseline="0" dirty="0">
                <a:ln>
                  <a:noFill/>
                </a:ln>
                <a:solidFill>
                  <a:srgbClr val="FF0000"/>
                </a:solidFill>
                <a:effectLst/>
                <a:latin typeface="inherit"/>
              </a:rPr>
              <a:t>A TANGRAM?</a:t>
            </a:r>
            <a:r>
              <a:rPr kumimoji="0" lang="it-IT" altLang="it-IT" sz="4000" b="1" i="0" u="none" strike="noStrike" cap="none" normalizeH="0" baseline="0" dirty="0">
                <a:ln>
                  <a:noFill/>
                </a:ln>
                <a:solidFill>
                  <a:srgbClr val="FF0000"/>
                </a:solidFill>
                <a:effectLst/>
              </a:rPr>
              <a:t> </a:t>
            </a:r>
            <a:endParaRPr kumimoji="0" lang="it-IT" altLang="it-IT" sz="4000" b="1" i="0" u="none" strike="noStrike" cap="none" normalizeH="0" baseline="0" dirty="0">
              <a:ln>
                <a:noFill/>
              </a:ln>
              <a:solidFill>
                <a:srgbClr val="FF0000"/>
              </a:solidFill>
              <a:effectLst/>
              <a:latin typeface="Arial" panose="020B0604020202020204" pitchFamily="34" charset="0"/>
            </a:endParaRPr>
          </a:p>
        </p:txBody>
      </p:sp>
      <p:pic>
        <p:nvPicPr>
          <p:cNvPr id="5" name="Immagine 4" descr="Risultato immagini per how to build a simple tangram">
            <a:extLst>
              <a:ext uri="{FF2B5EF4-FFF2-40B4-BE49-F238E27FC236}">
                <a16:creationId xmlns:a16="http://schemas.microsoft.com/office/drawing/2014/main" id="{F4643507-DC08-4AEC-91E7-6A698D6FE1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31040" y="656706"/>
            <a:ext cx="8860960" cy="5361709"/>
          </a:xfrm>
          <a:prstGeom prst="rect">
            <a:avLst/>
          </a:prstGeom>
          <a:noFill/>
          <a:ln>
            <a:noFill/>
          </a:ln>
        </p:spPr>
      </p:pic>
    </p:spTree>
    <p:extLst>
      <p:ext uri="{BB962C8B-B14F-4D97-AF65-F5344CB8AC3E}">
        <p14:creationId xmlns:p14="http://schemas.microsoft.com/office/powerpoint/2010/main" val="30648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2E2B28-ABEA-466D-8148-F29BB73BFC05}"/>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6C74264B-44EA-493C-808F-22CAE3A7DED0}"/>
              </a:ext>
            </a:extLst>
          </p:cNvPr>
          <p:cNvSpPr>
            <a:spLocks noGrp="1"/>
          </p:cNvSpPr>
          <p:nvPr>
            <p:ph type="body" idx="1"/>
          </p:nvPr>
        </p:nvSpPr>
        <p:spPr>
          <a:xfrm>
            <a:off x="0" y="-1"/>
            <a:ext cx="11654444" cy="4172989"/>
          </a:xfrm>
        </p:spPr>
        <p:txBody>
          <a:bodyPr/>
          <a:lstStyle/>
          <a:p>
            <a:r>
              <a:rPr lang="it-IT" sz="2800" b="1" dirty="0">
                <a:solidFill>
                  <a:srgbClr val="FFC000"/>
                </a:solidFill>
              </a:rPr>
              <a:t>HOW TO MAKE A TANGRAM….</a:t>
            </a:r>
          </a:p>
          <a:p>
            <a:r>
              <a:rPr lang="it-IT" sz="3200" dirty="0">
                <a:hlinkClick r:id="rId2"/>
              </a:rPr>
              <a:t>https://www.youtube.com/watch?v=inEC2rTaPgg</a:t>
            </a:r>
            <a:endParaRPr lang="it-IT" sz="3200" dirty="0"/>
          </a:p>
          <a:p>
            <a:r>
              <a:rPr lang="it-IT" sz="3200" dirty="0">
                <a:hlinkClick r:id="rId3"/>
              </a:rPr>
              <a:t>https://www.youtube.com/watch?v=R9HGnrmdrEU</a:t>
            </a:r>
            <a:endParaRPr lang="it-IT" sz="3200" dirty="0"/>
          </a:p>
          <a:p>
            <a:endParaRPr lang="it-IT" sz="3200" dirty="0"/>
          </a:p>
          <a:p>
            <a:endParaRPr lang="it-IT" sz="3200" b="1" dirty="0">
              <a:solidFill>
                <a:srgbClr val="FFC000"/>
              </a:solidFill>
            </a:endParaRPr>
          </a:p>
        </p:txBody>
      </p:sp>
      <p:pic>
        <p:nvPicPr>
          <p:cNvPr id="4" name="Immagine 3" descr="Risultato immagini per how to build a simple tangram">
            <a:extLst>
              <a:ext uri="{FF2B5EF4-FFF2-40B4-BE49-F238E27FC236}">
                <a16:creationId xmlns:a16="http://schemas.microsoft.com/office/drawing/2014/main" id="{7B024708-08CF-419A-8BA2-66D1534D6C8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45179" y="1740968"/>
            <a:ext cx="8711738" cy="5145578"/>
          </a:xfrm>
          <a:prstGeom prst="rect">
            <a:avLst/>
          </a:prstGeom>
          <a:noFill/>
          <a:ln>
            <a:noFill/>
          </a:ln>
        </p:spPr>
      </p:pic>
    </p:spTree>
    <p:extLst>
      <p:ext uri="{BB962C8B-B14F-4D97-AF65-F5344CB8AC3E}">
        <p14:creationId xmlns:p14="http://schemas.microsoft.com/office/powerpoint/2010/main" val="385545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66D8F0-056F-415A-8D82-2596D844579E}"/>
              </a:ext>
            </a:extLst>
          </p:cNvPr>
          <p:cNvSpPr>
            <a:spLocks noGrp="1"/>
          </p:cNvSpPr>
          <p:nvPr>
            <p:ph type="title"/>
          </p:nvPr>
        </p:nvSpPr>
        <p:spPr>
          <a:xfrm>
            <a:off x="964277" y="4454525"/>
            <a:ext cx="6658898" cy="1497388"/>
          </a:xfrm>
        </p:spPr>
        <p:txBody>
          <a:bodyPr/>
          <a:lstStyle/>
          <a:p>
            <a:pPr marL="0" indent="0">
              <a:spcBef>
                <a:spcPts val="800"/>
              </a:spcBef>
            </a:pPr>
            <a:r>
              <a:rPr lang="it-IT" sz="2800" dirty="0">
                <a:solidFill>
                  <a:srgbClr val="FF0000"/>
                </a:solidFill>
                <a:effectLst>
                  <a:outerShdw blurRad="38100" dist="38100" dir="2700000" algn="tl">
                    <a:srgbClr val="000000">
                      <a:alpha val="43137"/>
                    </a:srgbClr>
                  </a:outerShdw>
                </a:effectLst>
              </a:rPr>
              <a:t>HAVE FUN!!!</a:t>
            </a:r>
            <a:br>
              <a:rPr lang="it-IT" sz="2800" dirty="0">
                <a:solidFill>
                  <a:srgbClr val="FF0000"/>
                </a:solidFill>
                <a:effectLst>
                  <a:outerShdw blurRad="38100" dist="38100" dir="2700000" algn="tl">
                    <a:srgbClr val="000000">
                      <a:alpha val="43137"/>
                    </a:srgbClr>
                  </a:outerShdw>
                </a:effectLst>
              </a:rPr>
            </a:br>
            <a:r>
              <a:rPr lang="it-IT" sz="2800" dirty="0">
                <a:solidFill>
                  <a:srgbClr val="FF0000"/>
                </a:solidFill>
                <a:effectLst>
                  <a:outerShdw blurRad="38100" dist="38100" dir="2700000" algn="tl">
                    <a:srgbClr val="000000">
                      <a:alpha val="43137"/>
                    </a:srgbClr>
                  </a:outerShdw>
                </a:effectLst>
              </a:rPr>
              <a:t>WITH  LOVE  </a:t>
            </a:r>
            <a:br>
              <a:rPr lang="it-IT" dirty="0">
                <a:solidFill>
                  <a:srgbClr val="FF0000"/>
                </a:solidFill>
                <a:effectLst>
                  <a:outerShdw blurRad="38100" dist="38100" dir="2700000" algn="tl">
                    <a:srgbClr val="000000">
                      <a:alpha val="43137"/>
                    </a:srgbClr>
                  </a:outerShdw>
                </a:effectLst>
              </a:rPr>
            </a:br>
            <a:endParaRPr lang="it-IT" dirty="0"/>
          </a:p>
        </p:txBody>
      </p:sp>
      <p:sp>
        <p:nvSpPr>
          <p:cNvPr id="3" name="Segnaposto testo 2">
            <a:extLst>
              <a:ext uri="{FF2B5EF4-FFF2-40B4-BE49-F238E27FC236}">
                <a16:creationId xmlns:a16="http://schemas.microsoft.com/office/drawing/2014/main" id="{997C39E2-274D-46AA-8222-95EC7CFBA0B2}"/>
              </a:ext>
            </a:extLst>
          </p:cNvPr>
          <p:cNvSpPr>
            <a:spLocks noGrp="1"/>
          </p:cNvSpPr>
          <p:nvPr>
            <p:ph type="body" idx="1"/>
          </p:nvPr>
        </p:nvSpPr>
        <p:spPr>
          <a:xfrm>
            <a:off x="0" y="0"/>
            <a:ext cx="11471564" cy="3000000"/>
          </a:xfrm>
        </p:spPr>
        <p:txBody>
          <a:bodyPr/>
          <a:lstStyle/>
          <a:p>
            <a:endParaRPr lang="it-IT" sz="2800" dirty="0">
              <a:hlinkClick r:id="rId2"/>
            </a:endParaRPr>
          </a:p>
          <a:p>
            <a:endParaRPr lang="it-IT" sz="2800" dirty="0">
              <a:hlinkClick r:id="rId2"/>
            </a:endParaRPr>
          </a:p>
          <a:p>
            <a:r>
              <a:rPr lang="it-IT" sz="2800" b="1" u="sng" dirty="0">
                <a:hlinkClick r:id="rId3"/>
              </a:rPr>
              <a:t>WATCH THE VIDEO: ‘’ANIMALS WITH TANGRAM’’</a:t>
            </a:r>
          </a:p>
          <a:p>
            <a:r>
              <a:rPr lang="it-IT" sz="2800" dirty="0">
                <a:hlinkClick r:id="rId3"/>
              </a:rPr>
              <a:t>https://www.youtube.com/watch?v=uRwDGQw2JoI</a:t>
            </a:r>
            <a:endParaRPr lang="it-IT" sz="2800" dirty="0">
              <a:hlinkClick r:id="rId2"/>
            </a:endParaRPr>
          </a:p>
          <a:p>
            <a:endParaRPr lang="it-IT" sz="2800" dirty="0">
              <a:hlinkClick r:id="rId2"/>
            </a:endParaRPr>
          </a:p>
          <a:p>
            <a:r>
              <a:rPr lang="it-IT" sz="2800" b="1" dirty="0">
                <a:hlinkClick r:id="rId2"/>
              </a:rPr>
              <a:t>PLAY online: TANGRAM</a:t>
            </a:r>
          </a:p>
          <a:p>
            <a:r>
              <a:rPr lang="it-IT" sz="2800" dirty="0">
                <a:hlinkClick r:id="rId2"/>
              </a:rPr>
              <a:t>https://www.navediclo.it/webapp/tangram/tangram.html</a:t>
            </a:r>
            <a:endParaRPr lang="it-IT" sz="2800" dirty="0"/>
          </a:p>
        </p:txBody>
      </p:sp>
      <p:pic>
        <p:nvPicPr>
          <p:cNvPr id="4" name="Immagine 3" descr="Risultato immagini per TANGRAM GIOCO">
            <a:extLst>
              <a:ext uri="{FF2B5EF4-FFF2-40B4-BE49-F238E27FC236}">
                <a16:creationId xmlns:a16="http://schemas.microsoft.com/office/drawing/2014/main" id="{1F8F2361-C692-4ACC-8D72-CE16CBE2F3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894618" y="3707477"/>
            <a:ext cx="3413760" cy="3283268"/>
          </a:xfrm>
          <a:prstGeom prst="rect">
            <a:avLst/>
          </a:prstGeom>
          <a:noFill/>
          <a:ln>
            <a:noFill/>
          </a:ln>
        </p:spPr>
      </p:pic>
    </p:spTree>
    <p:extLst>
      <p:ext uri="{BB962C8B-B14F-4D97-AF65-F5344CB8AC3E}">
        <p14:creationId xmlns:p14="http://schemas.microsoft.com/office/powerpoint/2010/main" val="129170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a:spLocks noGrp="1"/>
          </p:cNvSpPr>
          <p:nvPr>
            <p:ph type="body" idx="1"/>
          </p:nvPr>
        </p:nvSpPr>
        <p:spPr>
          <a:xfrm>
            <a:off x="1055687" y="506606"/>
            <a:ext cx="10080625" cy="693544"/>
          </a:xfrm>
          <a:prstGeom prst="rect">
            <a:avLst/>
          </a:prstGeom>
          <a:noFill/>
          <a:ln>
            <a:noFill/>
          </a:ln>
        </p:spPr>
        <p:txBody>
          <a:bodyPr spcFirstLastPara="1" wrap="square" lIns="91425" tIns="45700" rIns="91425" bIns="45700" anchor="t" anchorCtr="0">
            <a:noAutofit/>
          </a:bodyPr>
          <a:lstStyle/>
          <a:p>
            <a:pPr eaLnBrk="0" fontAlgn="base" hangingPunct="0"/>
            <a:r>
              <a:rPr lang="it-IT" sz="3200" dirty="0">
                <a:solidFill>
                  <a:srgbClr val="FF0000"/>
                </a:solidFill>
                <a:effectLst>
                  <a:outerShdw blurRad="38100" dist="38100" dir="2700000" algn="tl">
                    <a:srgbClr val="000000">
                      <a:alpha val="43000"/>
                    </a:srgbClr>
                  </a:outerShdw>
                </a:effectLst>
              </a:rPr>
              <a:t>WATCH THESE FUNNY VIDEOS </a:t>
            </a:r>
            <a:endParaRPr lang="it-IT" sz="3200" dirty="0">
              <a:solidFill>
                <a:srgbClr val="FF0000"/>
              </a:solidFill>
            </a:endParaRPr>
          </a:p>
          <a:p>
            <a:r>
              <a:rPr lang="it-IT" sz="1800" dirty="0"/>
              <a:t> </a:t>
            </a:r>
          </a:p>
          <a:p>
            <a:r>
              <a:rPr lang="it-IT" sz="1800" dirty="0"/>
              <a:t> </a:t>
            </a:r>
            <a:r>
              <a:rPr lang="it-IT" sz="2400" b="1" u="sng" dirty="0">
                <a:solidFill>
                  <a:srgbClr val="0000FF"/>
                </a:solidFill>
                <a:hlinkClick r:id="rId3">
                  <a:extLst>
                    <a:ext uri="{A12FA001-AC4F-418D-AE19-62706E023703}">
                      <ahyp:hlinkClr xmlns:ahyp="http://schemas.microsoft.com/office/drawing/2018/hyperlinkcolor" val="tx"/>
                    </a:ext>
                  </a:extLst>
                </a:hlinkClick>
              </a:rPr>
              <a:t>‘’SHAPES’’</a:t>
            </a:r>
          </a:p>
          <a:p>
            <a:r>
              <a:rPr lang="it-IT" sz="2400" dirty="0">
                <a:solidFill>
                  <a:srgbClr val="7030A0"/>
                </a:solidFill>
                <a:hlinkClick r:id="rId3">
                  <a:extLst>
                    <a:ext uri="{A12FA001-AC4F-418D-AE19-62706E023703}">
                      <ahyp:hlinkClr xmlns:ahyp="http://schemas.microsoft.com/office/drawing/2018/hyperlinkcolor" val="tx"/>
                    </a:ext>
                  </a:extLst>
                </a:hlinkClick>
              </a:rPr>
              <a:t>https://www.youtube.com/watch?v=o-6OKWU99Co</a:t>
            </a:r>
            <a:r>
              <a:rPr lang="it-IT" sz="2400" dirty="0">
                <a:solidFill>
                  <a:srgbClr val="7030A0"/>
                </a:solidFill>
              </a:rPr>
              <a:t> </a:t>
            </a:r>
          </a:p>
          <a:p>
            <a:endParaRPr lang="it-IT" sz="2400" b="1" dirty="0">
              <a:solidFill>
                <a:srgbClr val="0070C0"/>
              </a:solidFill>
            </a:endParaRPr>
          </a:p>
          <a:p>
            <a:endParaRPr lang="it-IT" sz="2400" b="1" u="sng" dirty="0">
              <a:solidFill>
                <a:schemeClr val="accent4"/>
              </a:solidFill>
            </a:endParaRPr>
          </a:p>
          <a:p>
            <a:r>
              <a:rPr lang="it-IT" sz="2400" b="1" u="sng" dirty="0">
                <a:solidFill>
                  <a:schemeClr val="accent4"/>
                </a:solidFill>
              </a:rPr>
              <a:t>‘’THE GUMBALL MACHINE’’</a:t>
            </a:r>
          </a:p>
          <a:p>
            <a:r>
              <a:rPr lang="it-IT" sz="2400" u="sng" dirty="0">
                <a:solidFill>
                  <a:srgbClr val="7030A0"/>
                </a:solidFill>
                <a:hlinkClick r:id="rId4">
                  <a:extLst>
                    <a:ext uri="{A12FA001-AC4F-418D-AE19-62706E023703}">
                      <ahyp:hlinkClr xmlns:ahyp="http://schemas.microsoft.com/office/drawing/2018/hyperlinkcolor" val="tx"/>
                    </a:ext>
                  </a:extLst>
                </a:hlinkClick>
              </a:rPr>
              <a:t>https://www.youtube.com/watch?v=JGf3oSPPpfM&amp;list=PLVj0Z5FaSe2juBKIlSZwFkYKgBWP02oJH&amp;index=4</a:t>
            </a:r>
            <a:endParaRPr lang="it-IT" sz="2400" dirty="0">
              <a:solidFill>
                <a:srgbClr val="7030A0"/>
              </a:solidFill>
            </a:endParaRPr>
          </a:p>
          <a:p>
            <a:r>
              <a:rPr lang="it-IT" sz="2400" dirty="0">
                <a:solidFill>
                  <a:srgbClr val="7030A0"/>
                </a:solidFill>
              </a:rPr>
              <a:t> </a:t>
            </a:r>
          </a:p>
          <a:p>
            <a:pPr marL="0" lvl="0" indent="0" rtl="0">
              <a:lnSpc>
                <a:spcPct val="90000"/>
              </a:lnSpc>
              <a:spcBef>
                <a:spcPts val="800"/>
              </a:spcBef>
              <a:spcAft>
                <a:spcPts val="0"/>
              </a:spcAft>
              <a:buSzPts val="1400"/>
              <a:buNone/>
            </a:pPr>
            <a:endParaRPr sz="1200" b="1" dirty="0">
              <a:solidFill>
                <a:srgbClr val="625C9A"/>
              </a:solidFill>
            </a:endParaRPr>
          </a:p>
        </p:txBody>
      </p:sp>
      <p:sp>
        <p:nvSpPr>
          <p:cNvPr id="48" name="Google Shape;48;p8"/>
          <p:cNvSpPr/>
          <p:nvPr/>
        </p:nvSpPr>
        <p:spPr>
          <a:xfrm>
            <a:off x="1055687" y="2068411"/>
            <a:ext cx="5345114" cy="73866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2800" b="0" i="0" u="none" strike="noStrike" cap="none" dirty="0">
              <a:solidFill>
                <a:srgbClr val="000000"/>
              </a:solidFill>
              <a:latin typeface="Arial"/>
              <a:ea typeface="Arial"/>
              <a:cs typeface="Arial"/>
              <a:sym typeface="Arial"/>
            </a:endParaRPr>
          </a:p>
        </p:txBody>
      </p:sp>
      <p:pic>
        <p:nvPicPr>
          <p:cNvPr id="5" name="Immagine 4" descr="Risultato immagini per FORME GEOMETRICHE">
            <a:extLst>
              <a:ext uri="{FF2B5EF4-FFF2-40B4-BE49-F238E27FC236}">
                <a16:creationId xmlns:a16="http://schemas.microsoft.com/office/drawing/2014/main" id="{3B3D3225-D1AC-43B4-854C-4EE5B3C5D92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709264" y="4596246"/>
            <a:ext cx="2482735" cy="2095500"/>
          </a:xfrm>
          <a:prstGeom prst="rect">
            <a:avLst/>
          </a:prstGeom>
          <a:noFill/>
          <a:ln>
            <a:noFill/>
          </a:ln>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2" name="Google Shape;42;p7"/>
          <p:cNvSpPr/>
          <p:nvPr/>
        </p:nvSpPr>
        <p:spPr>
          <a:xfrm>
            <a:off x="1055685" y="2068411"/>
            <a:ext cx="10133245" cy="1384995"/>
          </a:xfrm>
          <a:prstGeom prst="rect">
            <a:avLst/>
          </a:prstGeom>
          <a:noFill/>
          <a:ln>
            <a:noFill/>
          </a:ln>
        </p:spPr>
        <p:txBody>
          <a:bodyPr spcFirstLastPara="1" wrap="square" lIns="91425" tIns="45700" rIns="91425" bIns="45700" anchor="t" anchorCtr="0">
            <a:noAutofit/>
          </a:bodyPr>
          <a:lstStyle/>
          <a:p>
            <a:pPr algn="ctr"/>
            <a:endParaRPr lang="it-IT" sz="4000" b="1" u="sng" dirty="0">
              <a:solidFill>
                <a:schemeClr val="accent4"/>
              </a:solidFill>
            </a:endParaRPr>
          </a:p>
          <a:p>
            <a:pPr algn="ctr"/>
            <a:r>
              <a:rPr lang="it-IT" sz="4000" b="1" u="sng" dirty="0">
                <a:solidFill>
                  <a:schemeClr val="accent4"/>
                </a:solidFill>
              </a:rPr>
              <a:t>‘’NAME OF SHAPES’’</a:t>
            </a:r>
          </a:p>
          <a:p>
            <a:pPr algn="ctr"/>
            <a:endParaRPr lang="it-IT" sz="4000" b="1" u="sng" dirty="0">
              <a:solidFill>
                <a:schemeClr val="accent4"/>
              </a:solidFill>
            </a:endParaRPr>
          </a:p>
          <a:p>
            <a:r>
              <a:rPr lang="it-IT" sz="2800" u="sng" dirty="0">
                <a:solidFill>
                  <a:srgbClr val="7030A0"/>
                </a:solidFill>
                <a:hlinkClick r:id="rId3">
                  <a:extLst>
                    <a:ext uri="{A12FA001-AC4F-418D-AE19-62706E023703}">
                      <ahyp:hlinkClr xmlns:ahyp="http://schemas.microsoft.com/office/drawing/2018/hyperlinkcolor" val="tx"/>
                    </a:ext>
                  </a:extLst>
                </a:hlinkClick>
              </a:rPr>
              <a:t>https://www.youtube.com/watch?v=jbxXG6hwcRk</a:t>
            </a:r>
            <a:endParaRPr lang="it-IT" sz="2800" dirty="0">
              <a:solidFill>
                <a:srgbClr val="7030A0"/>
              </a:solidFill>
            </a:endParaRPr>
          </a:p>
        </p:txBody>
      </p:sp>
      <p:sp>
        <p:nvSpPr>
          <p:cNvPr id="3" name="Rectangle 1">
            <a:extLst>
              <a:ext uri="{FF2B5EF4-FFF2-40B4-BE49-F238E27FC236}">
                <a16:creationId xmlns:a16="http://schemas.microsoft.com/office/drawing/2014/main" id="{EBD9E4BD-12F1-4094-BE02-ACECBD03D89E}"/>
              </a:ext>
            </a:extLst>
          </p:cNvPr>
          <p:cNvSpPr>
            <a:spLocks noGrp="1" noChangeArrowheads="1"/>
          </p:cNvSpPr>
          <p:nvPr>
            <p:ph type="body" idx="1"/>
          </p:nvPr>
        </p:nvSpPr>
        <p:spPr bwMode="auto">
          <a:xfrm>
            <a:off x="1055687" y="-96972"/>
            <a:ext cx="9717607" cy="24269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it-IT" altLang="it-IT" sz="4000" dirty="0">
                <a:solidFill>
                  <a:srgbClr val="C00000"/>
                </a:solidFill>
                <a:effectLst>
                  <a:outerShdw blurRad="38100" dist="38100" dir="2700000" algn="tl">
                    <a:srgbClr val="000000">
                      <a:alpha val="43137"/>
                    </a:srgbClr>
                  </a:outerShdw>
                </a:effectLst>
                <a:latin typeface="inherit"/>
              </a:rPr>
              <a:t>…AND</a:t>
            </a:r>
            <a:r>
              <a:rPr kumimoji="0" lang="it-IT" altLang="it-IT" sz="4000" b="0" i="0" u="none" strike="noStrike" cap="none" normalizeH="0" baseline="0" dirty="0">
                <a:ln>
                  <a:noFill/>
                </a:ln>
                <a:solidFill>
                  <a:srgbClr val="C00000"/>
                </a:solidFill>
                <a:effectLst>
                  <a:outerShdw blurRad="38100" dist="38100" dir="2700000" algn="tl">
                    <a:srgbClr val="000000">
                      <a:alpha val="43137"/>
                    </a:srgbClr>
                  </a:outerShdw>
                </a:effectLst>
                <a:latin typeface="inherit"/>
              </a:rPr>
              <a:t> NOW WATCH THIS OTHER FUNNY</a:t>
            </a:r>
          </a:p>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4000" b="0" i="0" u="none" strike="noStrike" cap="none" normalizeH="0" baseline="0" dirty="0">
                <a:ln>
                  <a:noFill/>
                </a:ln>
                <a:solidFill>
                  <a:srgbClr val="C00000"/>
                </a:solidFill>
                <a:effectLst>
                  <a:outerShdw blurRad="38100" dist="38100" dir="2700000" algn="tl">
                    <a:srgbClr val="000000">
                      <a:alpha val="43137"/>
                    </a:srgbClr>
                  </a:outerShdw>
                </a:effectLst>
                <a:latin typeface="inherit"/>
              </a:rPr>
              <a:t> VIDEO:</a:t>
            </a:r>
          </a:p>
          <a:p>
            <a:pPr marL="0" marR="0" lvl="0" indent="0" defTabSz="914400" rtl="0" eaLnBrk="0" fontAlgn="base" latinLnBrk="0" hangingPunct="0">
              <a:lnSpc>
                <a:spcPct val="100000"/>
              </a:lnSpc>
              <a:spcBef>
                <a:spcPct val="0"/>
              </a:spcBef>
              <a:spcAft>
                <a:spcPct val="0"/>
              </a:spcAft>
              <a:buClrTx/>
              <a:buSzTx/>
              <a:buFontTx/>
              <a:buNone/>
              <a:tabLst/>
            </a:pPr>
            <a:r>
              <a:rPr lang="it-IT" altLang="it-IT" sz="4000" dirty="0" err="1">
                <a:solidFill>
                  <a:srgbClr val="C00000"/>
                </a:solidFill>
                <a:effectLst>
                  <a:outerShdw blurRad="38100" dist="38100" dir="2700000" algn="tl">
                    <a:srgbClr val="000000">
                      <a:alpha val="43137"/>
                    </a:srgbClr>
                  </a:outerShdw>
                </a:effectLst>
                <a:latin typeface="inherit"/>
              </a:rPr>
              <a:t>l</a:t>
            </a:r>
            <a:r>
              <a:rPr kumimoji="0" lang="it-IT" altLang="it-IT" sz="4000" b="0" i="0" u="none" strike="noStrike" cap="none" normalizeH="0" baseline="0" dirty="0" err="1">
                <a:ln>
                  <a:noFill/>
                </a:ln>
                <a:solidFill>
                  <a:srgbClr val="C00000"/>
                </a:solidFill>
                <a:effectLst>
                  <a:outerShdw blurRad="38100" dist="38100" dir="2700000" algn="tl">
                    <a:srgbClr val="000000">
                      <a:alpha val="43137"/>
                    </a:srgbClr>
                  </a:outerShdw>
                </a:effectLst>
                <a:latin typeface="inherit"/>
              </a:rPr>
              <a:t>isten</a:t>
            </a:r>
            <a:r>
              <a:rPr kumimoji="0" lang="it-IT" altLang="it-IT" sz="4000" b="0" i="0" u="none" strike="noStrike" cap="none" normalizeH="0" baseline="0" dirty="0">
                <a:ln>
                  <a:noFill/>
                </a:ln>
                <a:solidFill>
                  <a:srgbClr val="C00000"/>
                </a:solidFill>
                <a:effectLst>
                  <a:outerShdw blurRad="38100" dist="38100" dir="2700000" algn="tl">
                    <a:srgbClr val="000000">
                      <a:alpha val="43137"/>
                    </a:srgbClr>
                  </a:outerShdw>
                </a:effectLst>
                <a:latin typeface="inherit"/>
              </a:rPr>
              <a:t> and </a:t>
            </a:r>
            <a:r>
              <a:rPr kumimoji="0" lang="it-IT" altLang="it-IT" sz="4000" b="0" i="0" u="none" strike="noStrike" cap="none" normalizeH="0" baseline="0" dirty="0" err="1">
                <a:ln>
                  <a:noFill/>
                </a:ln>
                <a:solidFill>
                  <a:srgbClr val="C00000"/>
                </a:solidFill>
                <a:effectLst>
                  <a:outerShdw blurRad="38100" dist="38100" dir="2700000" algn="tl">
                    <a:srgbClr val="000000">
                      <a:alpha val="43137"/>
                    </a:srgbClr>
                  </a:outerShdw>
                </a:effectLst>
                <a:latin typeface="inherit"/>
              </a:rPr>
              <a:t>repeat</a:t>
            </a:r>
            <a:r>
              <a:rPr kumimoji="0" lang="it-IT" altLang="it-IT" sz="4000" b="0" i="0" u="none" strike="noStrike" cap="none" normalizeH="0" baseline="0" dirty="0">
                <a:ln>
                  <a:noFill/>
                </a:ln>
                <a:solidFill>
                  <a:srgbClr val="C00000"/>
                </a:solidFill>
                <a:effectLst>
                  <a:outerShdw blurRad="38100" dist="38100" dir="2700000" algn="tl">
                    <a:srgbClr val="000000">
                      <a:alpha val="43137"/>
                    </a:srgbClr>
                  </a:outerShdw>
                </a:effectLst>
                <a:latin typeface="inheri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4000" b="0" i="0" u="none" strike="noStrike" cap="none" normalizeH="0" baseline="0" dirty="0">
                <a:ln>
                  <a:noFill/>
                </a:ln>
                <a:solidFill>
                  <a:srgbClr val="C00000"/>
                </a:solidFill>
                <a:effectLst>
                  <a:outerShdw blurRad="38100" dist="38100" dir="2700000" algn="tl">
                    <a:srgbClr val="000000">
                      <a:alpha val="43137"/>
                    </a:srgbClr>
                  </a:outerShdw>
                </a:effectLst>
              </a:rPr>
              <a:t> </a:t>
            </a:r>
            <a:endParaRPr kumimoji="0" lang="it-IT" altLang="it-IT" sz="4000" b="0" i="0" u="none" strike="noStrike" cap="none" normalizeH="0" baseline="0" dirty="0">
              <a:ln>
                <a:noFill/>
              </a:ln>
              <a:solidFill>
                <a:srgbClr val="C00000"/>
              </a:solidFill>
              <a:effectLst>
                <a:outerShdw blurRad="38100" dist="38100" dir="2700000" algn="tl">
                  <a:srgbClr val="000000">
                    <a:alpha val="43137"/>
                  </a:srgbClr>
                </a:outerShdw>
              </a:effectLst>
              <a:latin typeface="Arial" panose="020B0604020202020204" pitchFamily="34" charset="0"/>
            </a:endParaRPr>
          </a:p>
        </p:txBody>
      </p:sp>
      <p:pic>
        <p:nvPicPr>
          <p:cNvPr id="7" name="Immagine 6" descr="Risultato immagini per FORME GEOMETRICHE">
            <a:extLst>
              <a:ext uri="{FF2B5EF4-FFF2-40B4-BE49-F238E27FC236}">
                <a16:creationId xmlns:a16="http://schemas.microsoft.com/office/drawing/2014/main" id="{96A7B78A-DF32-44AD-80A2-D9FAEA6FCFF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27376" y="4070610"/>
            <a:ext cx="3064624" cy="2621136"/>
          </a:xfrm>
          <a:prstGeom prst="rect">
            <a:avLst/>
          </a:prstGeom>
          <a:noFill/>
          <a:ln>
            <a:noFill/>
          </a:ln>
        </p:spPr>
      </p:pic>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6CC9FC-49E9-48DC-B96E-36C28970AE5D}"/>
              </a:ext>
            </a:extLst>
          </p:cNvPr>
          <p:cNvSpPr>
            <a:spLocks noGrp="1"/>
          </p:cNvSpPr>
          <p:nvPr>
            <p:ph type="title"/>
          </p:nvPr>
        </p:nvSpPr>
        <p:spPr>
          <a:xfrm>
            <a:off x="6218699" y="4454525"/>
            <a:ext cx="1404475" cy="906462"/>
          </a:xfrm>
        </p:spPr>
        <p:txBody>
          <a:bodyPr/>
          <a:lstStyle/>
          <a:p>
            <a:endParaRPr lang="it-IT" dirty="0"/>
          </a:p>
        </p:txBody>
      </p:sp>
      <p:sp>
        <p:nvSpPr>
          <p:cNvPr id="3" name="Segnaposto testo 2">
            <a:extLst>
              <a:ext uri="{FF2B5EF4-FFF2-40B4-BE49-F238E27FC236}">
                <a16:creationId xmlns:a16="http://schemas.microsoft.com/office/drawing/2014/main" id="{38AF2948-DD83-4B96-BC14-5D4626ABA9FC}"/>
              </a:ext>
            </a:extLst>
          </p:cNvPr>
          <p:cNvSpPr>
            <a:spLocks noGrp="1"/>
          </p:cNvSpPr>
          <p:nvPr>
            <p:ph type="body" idx="1"/>
          </p:nvPr>
        </p:nvSpPr>
        <p:spPr>
          <a:xfrm>
            <a:off x="0" y="-1"/>
            <a:ext cx="11887200" cy="4172989"/>
          </a:xfrm>
        </p:spPr>
        <p:txBody>
          <a:bodyPr/>
          <a:lstStyle/>
          <a:p>
            <a:pPr algn="l"/>
            <a:r>
              <a:rPr lang="it-IT" sz="1800" dirty="0"/>
              <a:t>CC</a:t>
            </a:r>
          </a:p>
          <a:p>
            <a:pPr algn="l"/>
            <a:endParaRPr lang="it-IT" sz="2800" dirty="0">
              <a:solidFill>
                <a:srgbClr val="00B050"/>
              </a:solidFill>
            </a:endParaRPr>
          </a:p>
          <a:p>
            <a:pPr algn="l"/>
            <a:endParaRPr lang="it-IT" sz="2800" dirty="0">
              <a:solidFill>
                <a:srgbClr val="00B050"/>
              </a:solidFill>
            </a:endParaRPr>
          </a:p>
          <a:p>
            <a:pPr algn="l"/>
            <a:endParaRPr lang="it-IT" sz="2800" dirty="0">
              <a:solidFill>
                <a:srgbClr val="00B050"/>
              </a:solidFill>
            </a:endParaRPr>
          </a:p>
          <a:p>
            <a:pPr algn="l"/>
            <a:endParaRPr lang="it-IT" sz="2800" dirty="0">
              <a:solidFill>
                <a:srgbClr val="00B050"/>
              </a:solidFill>
            </a:endParaRPr>
          </a:p>
          <a:p>
            <a:pPr algn="l"/>
            <a:r>
              <a:rPr lang="it-IT" sz="2800" b="1" dirty="0">
                <a:solidFill>
                  <a:srgbClr val="00B050"/>
                </a:solidFill>
              </a:rPr>
              <a:t>COPY THE SHAPES TO YOUR</a:t>
            </a:r>
          </a:p>
          <a:p>
            <a:pPr algn="l"/>
            <a:r>
              <a:rPr lang="it-IT" sz="2800" b="1" dirty="0">
                <a:solidFill>
                  <a:srgbClr val="00B050"/>
                </a:solidFill>
              </a:rPr>
              <a:t>EXERCISE BOOK</a:t>
            </a:r>
          </a:p>
          <a:p>
            <a:pPr algn="l"/>
            <a:r>
              <a:rPr lang="it-IT" sz="2800" b="1" dirty="0">
                <a:solidFill>
                  <a:srgbClr val="00B050"/>
                </a:solidFill>
              </a:rPr>
              <a:t>AND MEMORIZE THE WORDS</a:t>
            </a:r>
          </a:p>
        </p:txBody>
      </p:sp>
      <p:pic>
        <p:nvPicPr>
          <p:cNvPr id="1026" name="Picture 2" descr="Risultato immagini per SHAPES">
            <a:extLst>
              <a:ext uri="{FF2B5EF4-FFF2-40B4-BE49-F238E27FC236}">
                <a16:creationId xmlns:a16="http://schemas.microsoft.com/office/drawing/2014/main" id="{2778BA15-1DB2-4B95-B68E-82205FA2A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699" y="0"/>
            <a:ext cx="59733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7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4612DE-E6FE-4913-965E-30D2DC98844F}"/>
              </a:ext>
            </a:extLst>
          </p:cNvPr>
          <p:cNvSpPr>
            <a:spLocks noGrp="1"/>
          </p:cNvSpPr>
          <p:nvPr>
            <p:ph type="title"/>
          </p:nvPr>
        </p:nvSpPr>
        <p:spPr>
          <a:xfrm>
            <a:off x="4887884" y="4454525"/>
            <a:ext cx="2735290" cy="906462"/>
          </a:xfrm>
        </p:spPr>
        <p:txBody>
          <a:bodyPr/>
          <a:lstStyle/>
          <a:p>
            <a:endParaRPr lang="it-IT"/>
          </a:p>
        </p:txBody>
      </p:sp>
      <p:sp>
        <p:nvSpPr>
          <p:cNvPr id="3" name="Segnaposto testo 2">
            <a:extLst>
              <a:ext uri="{FF2B5EF4-FFF2-40B4-BE49-F238E27FC236}">
                <a16:creationId xmlns:a16="http://schemas.microsoft.com/office/drawing/2014/main" id="{E684721C-3F85-4D46-B591-694376B47DB9}"/>
              </a:ext>
            </a:extLst>
          </p:cNvPr>
          <p:cNvSpPr>
            <a:spLocks noGrp="1"/>
          </p:cNvSpPr>
          <p:nvPr>
            <p:ph type="body" idx="1"/>
          </p:nvPr>
        </p:nvSpPr>
        <p:spPr>
          <a:xfrm>
            <a:off x="0" y="0"/>
            <a:ext cx="4754880" cy="3000000"/>
          </a:xfrm>
        </p:spPr>
        <p:txBody>
          <a:bodyPr/>
          <a:lstStyle/>
          <a:p>
            <a:pPr algn="l"/>
            <a:endParaRPr lang="it-IT" sz="2800" b="1" dirty="0">
              <a:solidFill>
                <a:srgbClr val="00B050"/>
              </a:solidFill>
            </a:endParaRPr>
          </a:p>
          <a:p>
            <a:pPr algn="l"/>
            <a:endParaRPr lang="it-IT" sz="2800" b="1" dirty="0">
              <a:solidFill>
                <a:srgbClr val="00B050"/>
              </a:solidFill>
            </a:endParaRPr>
          </a:p>
          <a:p>
            <a:pPr algn="l"/>
            <a:endParaRPr lang="it-IT" sz="2800" b="1" dirty="0">
              <a:solidFill>
                <a:srgbClr val="00B050"/>
              </a:solidFill>
            </a:endParaRPr>
          </a:p>
          <a:p>
            <a:pPr algn="l"/>
            <a:endParaRPr lang="it-IT" sz="2800" b="1" dirty="0">
              <a:solidFill>
                <a:srgbClr val="00B050"/>
              </a:solidFill>
            </a:endParaRPr>
          </a:p>
          <a:p>
            <a:pPr algn="l"/>
            <a:r>
              <a:rPr lang="it-IT" sz="2800" b="1" dirty="0">
                <a:solidFill>
                  <a:srgbClr val="00B050"/>
                </a:solidFill>
              </a:rPr>
              <a:t>COPY THE SHAPES,</a:t>
            </a:r>
          </a:p>
          <a:p>
            <a:pPr algn="l"/>
            <a:r>
              <a:rPr lang="it-IT" sz="2800" b="1" dirty="0">
                <a:solidFill>
                  <a:srgbClr val="00B050"/>
                </a:solidFill>
              </a:rPr>
              <a:t>ANOTHER TIME, TO</a:t>
            </a:r>
          </a:p>
          <a:p>
            <a:pPr algn="l"/>
            <a:r>
              <a:rPr lang="it-IT" sz="2800" b="1" dirty="0">
                <a:solidFill>
                  <a:srgbClr val="00B050"/>
                </a:solidFill>
              </a:rPr>
              <a:t>YOUR EXERCISE BOOK</a:t>
            </a:r>
          </a:p>
          <a:p>
            <a:pPr algn="l"/>
            <a:r>
              <a:rPr lang="it-IT" sz="2800" b="1" dirty="0">
                <a:solidFill>
                  <a:srgbClr val="00B050"/>
                </a:solidFill>
              </a:rPr>
              <a:t>AND MEMORIZE THE </a:t>
            </a:r>
          </a:p>
          <a:p>
            <a:pPr algn="l"/>
            <a:r>
              <a:rPr lang="it-IT" sz="2800" b="1" dirty="0">
                <a:solidFill>
                  <a:srgbClr val="00B050"/>
                </a:solidFill>
              </a:rPr>
              <a:t>WORDS</a:t>
            </a:r>
          </a:p>
          <a:p>
            <a:endParaRPr lang="it-IT" sz="1400" dirty="0"/>
          </a:p>
        </p:txBody>
      </p:sp>
      <p:pic>
        <p:nvPicPr>
          <p:cNvPr id="5" name="Immagine 4" descr="Risultato immagini per SHAPES">
            <a:extLst>
              <a:ext uri="{FF2B5EF4-FFF2-40B4-BE49-F238E27FC236}">
                <a16:creationId xmlns:a16="http://schemas.microsoft.com/office/drawing/2014/main" id="{11A483DF-3ADA-4002-9F32-1827831F2D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87884" y="0"/>
            <a:ext cx="7304115" cy="6858000"/>
          </a:xfrm>
          <a:prstGeom prst="rect">
            <a:avLst/>
          </a:prstGeom>
          <a:noFill/>
          <a:ln>
            <a:noFill/>
          </a:ln>
        </p:spPr>
      </p:pic>
    </p:spTree>
    <p:extLst>
      <p:ext uri="{BB962C8B-B14F-4D97-AF65-F5344CB8AC3E}">
        <p14:creationId xmlns:p14="http://schemas.microsoft.com/office/powerpoint/2010/main" val="239793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A5FEBB-0E0D-4B8B-8F47-93FB8F19623C}"/>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351BC761-E398-41EC-BF07-24BBCD2056AC}"/>
              </a:ext>
            </a:extLst>
          </p:cNvPr>
          <p:cNvSpPr>
            <a:spLocks noGrp="1"/>
          </p:cNvSpPr>
          <p:nvPr>
            <p:ph type="body" idx="1"/>
          </p:nvPr>
        </p:nvSpPr>
        <p:spPr>
          <a:xfrm>
            <a:off x="-1" y="0"/>
            <a:ext cx="11405063" cy="3000000"/>
          </a:xfrm>
        </p:spPr>
        <p:txBody>
          <a:bodyPr/>
          <a:lstStyle/>
          <a:p>
            <a:r>
              <a:rPr lang="it-IT" sz="2800" dirty="0">
                <a:solidFill>
                  <a:schemeClr val="accent1">
                    <a:lumMod val="75000"/>
                  </a:schemeClr>
                </a:solidFill>
              </a:rPr>
              <a:t>COPY THE PICTURE AND WRITE THE NAME IN EVERY GEOMETRIC FIGURE </a:t>
            </a:r>
          </a:p>
        </p:txBody>
      </p:sp>
      <p:pic>
        <p:nvPicPr>
          <p:cNvPr id="4" name="Immagine 3">
            <a:extLst>
              <a:ext uri="{FF2B5EF4-FFF2-40B4-BE49-F238E27FC236}">
                <a16:creationId xmlns:a16="http://schemas.microsoft.com/office/drawing/2014/main" id="{4B1D9411-CAF1-40A1-8B15-B561FBF8D351}"/>
              </a:ext>
            </a:extLst>
          </p:cNvPr>
          <p:cNvPicPr/>
          <p:nvPr/>
        </p:nvPicPr>
        <p:blipFill>
          <a:blip r:embed="rId2"/>
          <a:stretch>
            <a:fillRect/>
          </a:stretch>
        </p:blipFill>
        <p:spPr>
          <a:xfrm>
            <a:off x="2443941" y="1246909"/>
            <a:ext cx="9748059" cy="5611091"/>
          </a:xfrm>
          <a:prstGeom prst="rect">
            <a:avLst/>
          </a:prstGeom>
        </p:spPr>
      </p:pic>
    </p:spTree>
    <p:extLst>
      <p:ext uri="{BB962C8B-B14F-4D97-AF65-F5344CB8AC3E}">
        <p14:creationId xmlns:p14="http://schemas.microsoft.com/office/powerpoint/2010/main" val="204082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8FB039-3957-4280-BB94-9C509ADE5936}"/>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28F47807-7660-4E46-BC3A-3BE91CC3DE7E}"/>
              </a:ext>
            </a:extLst>
          </p:cNvPr>
          <p:cNvSpPr>
            <a:spLocks noGrp="1"/>
          </p:cNvSpPr>
          <p:nvPr>
            <p:ph type="body" idx="1"/>
          </p:nvPr>
        </p:nvSpPr>
        <p:spPr/>
        <p:txBody>
          <a:bodyPr/>
          <a:lstStyle/>
          <a:p>
            <a:endParaRPr lang="it-IT" sz="1200" dirty="0"/>
          </a:p>
        </p:txBody>
      </p:sp>
      <p:pic>
        <p:nvPicPr>
          <p:cNvPr id="5" name="Immagine 4" descr="Risultato immagini per SHAPES">
            <a:extLst>
              <a:ext uri="{FF2B5EF4-FFF2-40B4-BE49-F238E27FC236}">
                <a16:creationId xmlns:a16="http://schemas.microsoft.com/office/drawing/2014/main" id="{BAE200D1-744D-468A-AD86-BFB24481D05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005" y="116378"/>
            <a:ext cx="11920450" cy="6741621"/>
          </a:xfrm>
          <a:prstGeom prst="rect">
            <a:avLst/>
          </a:prstGeom>
          <a:noFill/>
          <a:ln>
            <a:noFill/>
          </a:ln>
        </p:spPr>
      </p:pic>
    </p:spTree>
    <p:extLst>
      <p:ext uri="{BB962C8B-B14F-4D97-AF65-F5344CB8AC3E}">
        <p14:creationId xmlns:p14="http://schemas.microsoft.com/office/powerpoint/2010/main" val="404579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WordArt 20">
            <a:extLst>
              <a:ext uri="{FF2B5EF4-FFF2-40B4-BE49-F238E27FC236}">
                <a16:creationId xmlns:a16="http://schemas.microsoft.com/office/drawing/2014/main" id="{95A930DA-DF4A-44DE-8058-287E6E74D252}"/>
              </a:ext>
            </a:extLst>
          </p:cNvPr>
          <p:cNvSpPr>
            <a:spLocks noChangeArrowheads="1" noChangeShapeType="1" noTextEdit="1"/>
          </p:cNvSpPr>
          <p:nvPr/>
        </p:nvSpPr>
        <p:spPr bwMode="auto">
          <a:xfrm>
            <a:off x="23813" y="23813"/>
            <a:ext cx="7274762" cy="638175"/>
          </a:xfrm>
          <a:prstGeom prst="rect">
            <a:avLst/>
          </a:prstGeom>
        </p:spPr>
        <p:txBody>
          <a:bodyPr wrap="none" fromWordArt="1">
            <a:prstTxWarp prst="textPlain">
              <a:avLst>
                <a:gd name="adj" fmla="val 52057"/>
              </a:avLst>
            </a:prstTxWarp>
          </a:bodyPr>
          <a:lstStyle/>
          <a:p>
            <a:pPr algn="just" rtl="0">
              <a:buNone/>
            </a:pPr>
            <a:endParaRPr lang="it-IT" sz="3600" i="1" kern="10" spc="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endParaRPr>
          </a:p>
        </p:txBody>
      </p:sp>
      <p:sp>
        <p:nvSpPr>
          <p:cNvPr id="14" name="Rectangle 22">
            <a:extLst>
              <a:ext uri="{FF2B5EF4-FFF2-40B4-BE49-F238E27FC236}">
                <a16:creationId xmlns:a16="http://schemas.microsoft.com/office/drawing/2014/main" id="{D684AA7E-CE90-452D-AD25-681E5C82A98B}"/>
              </a:ext>
            </a:extLst>
          </p:cNvPr>
          <p:cNvSpPr>
            <a:spLocks noGrp="1" noChangeArrowheads="1"/>
          </p:cNvSpPr>
          <p:nvPr>
            <p:ph type="title"/>
          </p:nvPr>
        </p:nvSpPr>
        <p:spPr bwMode="auto">
          <a:xfrm>
            <a:off x="881150" y="-218671"/>
            <a:ext cx="10457410" cy="661271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lang="it-IT" altLang="it-IT" sz="3600" b="0" dirty="0">
                <a:solidFill>
                  <a:srgbClr val="222222"/>
                </a:solidFill>
                <a:latin typeface="inherit"/>
              </a:rPr>
            </a:br>
            <a:br>
              <a:rPr lang="it-IT" altLang="it-IT" sz="3600" b="0" dirty="0">
                <a:solidFill>
                  <a:srgbClr val="222222"/>
                </a:solidFill>
                <a:latin typeface="inherit"/>
              </a:rPr>
            </a:br>
            <a:r>
              <a:rPr lang="it-IT" altLang="it-IT" sz="3600" dirty="0">
                <a:solidFill>
                  <a:srgbClr val="FFC000"/>
                </a:solidFill>
                <a:latin typeface="inherit"/>
              </a:rPr>
              <a:t>IT’S YOUR TURN, TOO…</a:t>
            </a:r>
            <a:br>
              <a:rPr lang="it-IT" altLang="it-IT" sz="3600" b="0" dirty="0">
                <a:solidFill>
                  <a:srgbClr val="222222"/>
                </a:solidFill>
                <a:latin typeface="inherit"/>
              </a:rPr>
            </a:br>
            <a:r>
              <a:rPr lang="it-IT" altLang="it-IT" sz="3600" b="0" dirty="0">
                <a:solidFill>
                  <a:srgbClr val="222222"/>
                </a:solidFill>
                <a:latin typeface="inherit"/>
              </a:rPr>
              <a:t>Copy the words and </a:t>
            </a:r>
            <a:r>
              <a:rPr lang="it-IT" altLang="it-IT" sz="3600" b="0" dirty="0" err="1">
                <a:solidFill>
                  <a:srgbClr val="222222"/>
                </a:solidFill>
                <a:latin typeface="inherit"/>
              </a:rPr>
              <a:t>memorize</a:t>
            </a:r>
            <a:r>
              <a:rPr lang="it-IT" altLang="it-IT" sz="3600" b="0" dirty="0">
                <a:solidFill>
                  <a:srgbClr val="222222"/>
                </a:solidFill>
                <a:latin typeface="inherit"/>
              </a:rPr>
              <a:t>, </a:t>
            </a:r>
            <a:r>
              <a:rPr lang="it-IT" altLang="it-IT" sz="3600" b="0" dirty="0" err="1">
                <a:solidFill>
                  <a:srgbClr val="222222"/>
                </a:solidFill>
                <a:latin typeface="inherit"/>
              </a:rPr>
              <a:t>then</a:t>
            </a:r>
            <a:r>
              <a:rPr lang="it-IT" altLang="it-IT" sz="3600" b="0" dirty="0">
                <a:solidFill>
                  <a:srgbClr val="222222"/>
                </a:solidFill>
                <a:latin typeface="inherit"/>
              </a:rPr>
              <a:t> </a:t>
            </a:r>
            <a:r>
              <a:rPr lang="it-IT" altLang="it-IT" sz="3600" b="0" dirty="0" err="1">
                <a:solidFill>
                  <a:srgbClr val="222222"/>
                </a:solidFill>
                <a:latin typeface="inherit"/>
              </a:rPr>
              <a:t>w</a:t>
            </a:r>
            <a:r>
              <a:rPr kumimoji="0" lang="it-IT" altLang="it-IT" sz="3600" b="0" i="0" u="none" strike="noStrike" cap="none" normalizeH="0" baseline="0" dirty="0" err="1">
                <a:ln>
                  <a:noFill/>
                </a:ln>
                <a:solidFill>
                  <a:srgbClr val="222222"/>
                </a:solidFill>
                <a:effectLst/>
                <a:latin typeface="inherit"/>
              </a:rPr>
              <a:t>rite</a:t>
            </a:r>
            <a:r>
              <a:rPr kumimoji="0" lang="it-IT" altLang="it-IT" sz="3600" b="0" i="0" u="none" strike="noStrike" cap="none" normalizeH="0" baseline="0" dirty="0">
                <a:ln>
                  <a:noFill/>
                </a:ln>
                <a:solidFill>
                  <a:srgbClr val="222222"/>
                </a:solidFill>
                <a:effectLst/>
                <a:latin typeface="inherit"/>
              </a:rPr>
              <a:t> the </a:t>
            </a:r>
            <a:r>
              <a:rPr kumimoji="0" lang="it-IT" altLang="it-IT" sz="3600" b="0" i="0" u="none" strike="noStrike" cap="none" normalizeH="0" baseline="0" dirty="0" err="1">
                <a:ln>
                  <a:noFill/>
                </a:ln>
                <a:solidFill>
                  <a:srgbClr val="222222"/>
                </a:solidFill>
                <a:effectLst/>
                <a:latin typeface="inherit"/>
              </a:rPr>
              <a:t>plural</a:t>
            </a:r>
            <a:r>
              <a:rPr kumimoji="0" lang="it-IT" altLang="it-IT" sz="3600" b="0" i="0" u="none" strike="noStrike" cap="none" normalizeH="0" baseline="0" dirty="0">
                <a:ln>
                  <a:noFill/>
                </a:ln>
                <a:solidFill>
                  <a:srgbClr val="222222"/>
                </a:solidFill>
                <a:effectLst/>
                <a:latin typeface="inherit"/>
              </a:rPr>
              <a:t> of </a:t>
            </a:r>
            <a:r>
              <a:rPr kumimoji="0" lang="it-IT" altLang="it-IT" sz="3600" b="0" i="0" u="none" strike="noStrike" cap="none" normalizeH="0" baseline="0" dirty="0" err="1">
                <a:ln>
                  <a:noFill/>
                </a:ln>
                <a:solidFill>
                  <a:srgbClr val="222222"/>
                </a:solidFill>
                <a:effectLst/>
                <a:latin typeface="inherit"/>
              </a:rPr>
              <a:t>all</a:t>
            </a:r>
            <a:r>
              <a:rPr kumimoji="0" lang="it-IT" altLang="it-IT" sz="3600" b="0" i="0" u="none" strike="noStrike" cap="none" normalizeH="0" baseline="0" dirty="0">
                <a:ln>
                  <a:noFill/>
                </a:ln>
                <a:solidFill>
                  <a:srgbClr val="222222"/>
                </a:solidFill>
                <a:effectLst/>
                <a:latin typeface="inherit"/>
              </a:rPr>
              <a:t> names</a:t>
            </a:r>
            <a:r>
              <a:rPr lang="it-IT" altLang="it-IT" sz="3600" b="0" dirty="0">
                <a:solidFill>
                  <a:srgbClr val="222222"/>
                </a:solidFill>
                <a:latin typeface="inherit"/>
              </a:rPr>
              <a:t> </a:t>
            </a:r>
            <a:r>
              <a:rPr kumimoji="0" lang="it-IT" altLang="it-IT" sz="3600" b="0" i="0" u="none" strike="noStrike" cap="none" normalizeH="0" baseline="0" dirty="0">
                <a:ln>
                  <a:noFill/>
                </a:ln>
                <a:solidFill>
                  <a:srgbClr val="222222"/>
                </a:solidFill>
                <a:effectLst/>
                <a:latin typeface="inherit"/>
              </a:rPr>
              <a:t>(</a:t>
            </a:r>
            <a:r>
              <a:rPr kumimoji="0" lang="it-IT" altLang="it-IT" sz="3600" b="0" i="0" u="none" strike="noStrike" cap="none" normalizeH="0" baseline="0" dirty="0" err="1">
                <a:ln>
                  <a:noFill/>
                </a:ln>
                <a:solidFill>
                  <a:srgbClr val="222222"/>
                </a:solidFill>
                <a:effectLst/>
                <a:latin typeface="inherit"/>
              </a:rPr>
              <a:t>remember</a:t>
            </a:r>
            <a:r>
              <a:rPr kumimoji="0" lang="it-IT" altLang="it-IT" sz="3600" b="0" i="0" u="none" strike="noStrike" cap="none" normalizeH="0" baseline="0" dirty="0">
                <a:ln>
                  <a:noFill/>
                </a:ln>
                <a:solidFill>
                  <a:srgbClr val="222222"/>
                </a:solidFill>
                <a:effectLst/>
                <a:latin typeface="inherit"/>
              </a:rPr>
              <a:t> </a:t>
            </a:r>
            <a:r>
              <a:rPr kumimoji="0" lang="it-IT" altLang="it-IT" sz="3600" b="0" i="0" u="none" strike="noStrike" cap="none" normalizeH="0" baseline="0" dirty="0" err="1">
                <a:ln>
                  <a:noFill/>
                </a:ln>
                <a:solidFill>
                  <a:srgbClr val="222222"/>
                </a:solidFill>
                <a:effectLst/>
                <a:latin typeface="inherit"/>
              </a:rPr>
              <a:t>add</a:t>
            </a:r>
            <a:r>
              <a:rPr kumimoji="0" lang="it-IT" altLang="it-IT" sz="3600" b="0" i="0" u="none" strike="noStrike" cap="none" normalizeH="0" baseline="0" dirty="0">
                <a:ln>
                  <a:noFill/>
                </a:ln>
                <a:solidFill>
                  <a:srgbClr val="222222"/>
                </a:solidFill>
                <a:effectLst/>
                <a:latin typeface="inherit"/>
              </a:rPr>
              <a:t> the </a:t>
            </a:r>
            <a:r>
              <a:rPr kumimoji="0" lang="it-IT" altLang="it-IT" sz="3600" b="0" i="0" u="none" strike="noStrike" cap="none" normalizeH="0" baseline="0" dirty="0" err="1">
                <a:ln>
                  <a:noFill/>
                </a:ln>
                <a:solidFill>
                  <a:srgbClr val="222222"/>
                </a:solidFill>
                <a:effectLst/>
                <a:latin typeface="inherit"/>
              </a:rPr>
              <a:t>letter</a:t>
            </a:r>
            <a:r>
              <a:rPr kumimoji="0" lang="it-IT" altLang="it-IT" sz="3600" b="0" i="0" u="none" strike="noStrike" cap="none" normalizeH="0" baseline="0" dirty="0">
                <a:ln>
                  <a:noFill/>
                </a:ln>
                <a:solidFill>
                  <a:srgbClr val="222222"/>
                </a:solidFill>
                <a:effectLst/>
                <a:latin typeface="inherit"/>
              </a:rPr>
              <a:t> ‘’s’’)</a:t>
            </a:r>
            <a:br>
              <a:rPr kumimoji="0" lang="it-IT" altLang="it-IT" sz="3600" b="0" i="0" u="none" strike="noStrike" cap="none" normalizeH="0" baseline="0" dirty="0">
                <a:ln>
                  <a:noFill/>
                </a:ln>
                <a:solidFill>
                  <a:srgbClr val="222222"/>
                </a:solidFill>
                <a:effectLst/>
                <a:latin typeface="inherit"/>
              </a:rPr>
            </a:br>
            <a:r>
              <a:rPr kumimoji="0" lang="it-IT" altLang="it-IT" sz="3600" b="0" i="0" u="none" strike="noStrike" cap="none" normalizeH="0" baseline="0" dirty="0">
                <a:ln>
                  <a:noFill/>
                </a:ln>
                <a:solidFill>
                  <a:srgbClr val="222222"/>
                </a:solidFill>
                <a:effectLst/>
                <a:latin typeface="inherit"/>
              </a:rPr>
              <a:t>for </a:t>
            </a:r>
            <a:r>
              <a:rPr kumimoji="0" lang="it-IT" altLang="it-IT" sz="3600" b="0" i="0" u="none" strike="noStrike" cap="none" normalizeH="0" baseline="0" dirty="0" err="1">
                <a:ln>
                  <a:noFill/>
                </a:ln>
                <a:solidFill>
                  <a:srgbClr val="222222"/>
                </a:solidFill>
                <a:effectLst/>
                <a:latin typeface="inherit"/>
              </a:rPr>
              <a:t>example</a:t>
            </a:r>
            <a:br>
              <a:rPr kumimoji="0" lang="it-IT" altLang="it-IT" sz="3600" b="0" i="0" u="none" strike="noStrike" cap="none" normalizeH="0" baseline="0" dirty="0">
                <a:ln>
                  <a:noFill/>
                </a:ln>
                <a:solidFill>
                  <a:srgbClr val="222222"/>
                </a:solidFill>
                <a:effectLst/>
                <a:latin typeface="inherit"/>
              </a:rPr>
            </a:br>
            <a:r>
              <a:rPr kumimoji="0" lang="it-IT" altLang="it-IT" sz="3600" i="0" u="none" strike="noStrike" cap="none" normalizeH="0" baseline="0" dirty="0">
                <a:ln>
                  <a:noFill/>
                </a:ln>
                <a:solidFill>
                  <a:srgbClr val="C00000"/>
                </a:solidFill>
                <a:effectLst/>
                <a:latin typeface="inherit"/>
              </a:rPr>
              <a:t>SINGULAR</a:t>
            </a:r>
            <a:r>
              <a:rPr kumimoji="0" lang="it-IT" altLang="it-IT" sz="3600" b="0" i="0" u="none" strike="noStrike" cap="none" normalizeH="0" baseline="0" dirty="0">
                <a:ln>
                  <a:noFill/>
                </a:ln>
                <a:solidFill>
                  <a:srgbClr val="222222"/>
                </a:solidFill>
                <a:effectLst/>
                <a:latin typeface="inherit"/>
              </a:rPr>
              <a:t>                                  </a:t>
            </a:r>
            <a:r>
              <a:rPr kumimoji="0" lang="it-IT" altLang="it-IT" sz="3600" i="0" u="none" strike="noStrike" cap="none" normalizeH="0" baseline="0" dirty="0">
                <a:ln>
                  <a:noFill/>
                </a:ln>
                <a:solidFill>
                  <a:srgbClr val="C00000"/>
                </a:solidFill>
                <a:effectLst/>
                <a:latin typeface="inherit"/>
              </a:rPr>
              <a:t>PLURAL</a:t>
            </a:r>
            <a:br>
              <a:rPr kumimoji="0" lang="it-IT" altLang="it-IT" sz="3600" b="0" i="0" u="none" strike="noStrike" cap="none" normalizeH="0" baseline="0" dirty="0">
                <a:ln>
                  <a:noFill/>
                </a:ln>
                <a:solidFill>
                  <a:srgbClr val="222222"/>
                </a:solidFill>
                <a:effectLst/>
                <a:latin typeface="inherit"/>
              </a:rPr>
            </a:br>
            <a:r>
              <a:rPr kumimoji="0" lang="it-IT" altLang="it-IT" sz="3600" b="0" i="0" u="none" strike="noStrike" cap="none" normalizeH="0" baseline="0" dirty="0" err="1">
                <a:ln>
                  <a:noFill/>
                </a:ln>
                <a:solidFill>
                  <a:srgbClr val="222222"/>
                </a:solidFill>
                <a:effectLst/>
                <a:latin typeface="inherit"/>
              </a:rPr>
              <a:t>triangle</a:t>
            </a:r>
            <a:r>
              <a:rPr kumimoji="0" lang="it-IT" altLang="it-IT" sz="3600" b="0" i="0" u="none" strike="noStrike" cap="none" normalizeH="0" baseline="0" dirty="0">
                <a:ln>
                  <a:noFill/>
                </a:ln>
                <a:solidFill>
                  <a:srgbClr val="222222"/>
                </a:solidFill>
                <a:effectLst/>
                <a:latin typeface="inherit"/>
              </a:rPr>
              <a:t>                                       </a:t>
            </a:r>
            <a:r>
              <a:rPr kumimoji="0" lang="it-IT" altLang="it-IT" sz="3600" b="0" i="0" u="none" strike="noStrike" cap="none" normalizeH="0" baseline="0" dirty="0" err="1">
                <a:ln>
                  <a:noFill/>
                </a:ln>
                <a:solidFill>
                  <a:srgbClr val="222222"/>
                </a:solidFill>
                <a:effectLst/>
                <a:latin typeface="inherit"/>
              </a:rPr>
              <a:t>triangles</a:t>
            </a:r>
            <a:br>
              <a:rPr kumimoji="0" lang="it-IT" altLang="it-IT" sz="3600" b="0" i="0" u="none" strike="noStrike" cap="none" normalizeH="0" baseline="0" dirty="0">
                <a:ln>
                  <a:noFill/>
                </a:ln>
                <a:solidFill>
                  <a:srgbClr val="222222"/>
                </a:solidFill>
                <a:effectLst/>
                <a:latin typeface="inherit"/>
              </a:rPr>
            </a:br>
            <a:r>
              <a:rPr lang="it-IT" altLang="it-IT" sz="3600" b="0" dirty="0" err="1">
                <a:solidFill>
                  <a:srgbClr val="222222"/>
                </a:solidFill>
                <a:latin typeface="inherit"/>
              </a:rPr>
              <a:t>right</a:t>
            </a:r>
            <a:r>
              <a:rPr lang="it-IT" altLang="it-IT" sz="3600" b="0" dirty="0">
                <a:solidFill>
                  <a:srgbClr val="222222"/>
                </a:solidFill>
                <a:latin typeface="inherit"/>
              </a:rPr>
              <a:t> </a:t>
            </a:r>
            <a:r>
              <a:rPr lang="it-IT" altLang="it-IT" sz="3600" b="0" dirty="0" err="1">
                <a:solidFill>
                  <a:srgbClr val="222222"/>
                </a:solidFill>
                <a:latin typeface="inherit"/>
              </a:rPr>
              <a:t>triangle</a:t>
            </a:r>
            <a:r>
              <a:rPr kumimoji="0" lang="it-IT" altLang="it-IT" sz="3600" b="0" i="0" u="none" strike="noStrike" cap="none" normalizeH="0" baseline="0" dirty="0">
                <a:ln>
                  <a:noFill/>
                </a:ln>
                <a:solidFill>
                  <a:srgbClr val="222222"/>
                </a:solidFill>
                <a:effectLst/>
                <a:latin typeface="inherit"/>
              </a:rPr>
              <a:t>                              </a:t>
            </a:r>
            <a:r>
              <a:rPr kumimoji="0" lang="it-IT" altLang="it-IT" sz="3600" b="0" i="0" u="none" strike="noStrike" cap="none" normalizeH="0" baseline="0" dirty="0" err="1">
                <a:ln>
                  <a:noFill/>
                </a:ln>
                <a:solidFill>
                  <a:srgbClr val="222222"/>
                </a:solidFill>
                <a:effectLst/>
                <a:latin typeface="inherit"/>
              </a:rPr>
              <a:t>right</a:t>
            </a:r>
            <a:r>
              <a:rPr kumimoji="0" lang="it-IT" altLang="it-IT" sz="3600" b="0" i="0" u="none" strike="noStrike" cap="none" normalizeH="0" baseline="0" dirty="0">
                <a:ln>
                  <a:noFill/>
                </a:ln>
                <a:solidFill>
                  <a:srgbClr val="222222"/>
                </a:solidFill>
                <a:effectLst/>
                <a:latin typeface="inherit"/>
              </a:rPr>
              <a:t> </a:t>
            </a:r>
            <a:r>
              <a:rPr kumimoji="0" lang="it-IT" altLang="it-IT" sz="3600" b="0" i="0" u="none" strike="noStrike" cap="none" normalizeH="0" baseline="0" dirty="0" err="1">
                <a:ln>
                  <a:noFill/>
                </a:ln>
                <a:solidFill>
                  <a:srgbClr val="222222"/>
                </a:solidFill>
                <a:effectLst/>
                <a:latin typeface="inherit"/>
              </a:rPr>
              <a:t>triangles</a:t>
            </a:r>
            <a:br>
              <a:rPr lang="it-IT" altLang="it-IT" sz="3600" b="0" dirty="0">
                <a:solidFill>
                  <a:srgbClr val="222222"/>
                </a:solidFill>
                <a:latin typeface="inherit"/>
              </a:rPr>
            </a:br>
            <a:r>
              <a:rPr kumimoji="0" lang="it-IT" altLang="it-IT" sz="3600" b="0" i="0" u="none" strike="noStrike" cap="none" normalizeH="0" baseline="0" dirty="0">
                <a:ln>
                  <a:noFill/>
                </a:ln>
                <a:solidFill>
                  <a:srgbClr val="222222"/>
                </a:solidFill>
                <a:effectLst/>
                <a:latin typeface="inherit"/>
              </a:rPr>
              <a:t>…………..                                      …………….</a:t>
            </a:r>
            <a:br>
              <a:rPr kumimoji="0" lang="it-IT" altLang="it-IT" sz="3600" b="0" i="0" u="none" strike="noStrike" cap="none" normalizeH="0" baseline="0" dirty="0">
                <a:ln>
                  <a:noFill/>
                </a:ln>
                <a:solidFill>
                  <a:srgbClr val="222222"/>
                </a:solidFill>
                <a:effectLst/>
                <a:latin typeface="inherit"/>
              </a:rPr>
            </a:br>
            <a:br>
              <a:rPr kumimoji="0" lang="it-IT" altLang="it-IT" sz="3600" b="0" i="0" u="none" strike="noStrike" cap="none" normalizeH="0" baseline="0" dirty="0">
                <a:ln>
                  <a:noFill/>
                </a:ln>
                <a:solidFill>
                  <a:srgbClr val="222222"/>
                </a:solidFill>
                <a:effectLst/>
                <a:latin typeface="inherit"/>
              </a:rPr>
            </a:br>
            <a:r>
              <a:rPr kumimoji="0" lang="it-IT" altLang="it-IT" sz="3600" b="0" i="0" u="none" strike="noStrike" cap="none" normalizeH="0" baseline="0" dirty="0">
                <a:ln>
                  <a:noFill/>
                </a:ln>
                <a:solidFill>
                  <a:schemeClr val="tx1"/>
                </a:solidFill>
                <a:effectLst/>
              </a:rPr>
              <a:t> </a:t>
            </a:r>
            <a:endParaRPr kumimoji="0" lang="it-IT" altLang="it-IT" sz="3600" b="0" i="0" u="none" strike="noStrike" cap="none" normalizeH="0" baseline="0" dirty="0">
              <a:ln>
                <a:noFill/>
              </a:ln>
              <a:solidFill>
                <a:schemeClr val="tx1"/>
              </a:solidFill>
              <a:effectLst/>
              <a:latin typeface="Arial" panose="020B0604020202020204" pitchFamily="34" charset="0"/>
            </a:endParaRPr>
          </a:p>
        </p:txBody>
      </p:sp>
      <p:pic>
        <p:nvPicPr>
          <p:cNvPr id="5" name="Immagine 4" descr="Risultato immagini per FORME GEOMETRICHE">
            <a:extLst>
              <a:ext uri="{FF2B5EF4-FFF2-40B4-BE49-F238E27FC236}">
                <a16:creationId xmlns:a16="http://schemas.microsoft.com/office/drawing/2014/main" id="{16688937-3933-4C05-956F-7BDE7B118B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91996" y="4579620"/>
            <a:ext cx="2667000" cy="2095500"/>
          </a:xfrm>
          <a:prstGeom prst="rect">
            <a:avLst/>
          </a:prstGeom>
          <a:noFill/>
          <a:ln>
            <a:noFill/>
          </a:ln>
        </p:spPr>
      </p:pic>
    </p:spTree>
    <p:extLst>
      <p:ext uri="{BB962C8B-B14F-4D97-AF65-F5344CB8AC3E}">
        <p14:creationId xmlns:p14="http://schemas.microsoft.com/office/powerpoint/2010/main" val="218178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2AAD4-E0EA-4E8A-B307-D7C1EA167FF4}"/>
              </a:ext>
            </a:extLst>
          </p:cNvPr>
          <p:cNvSpPr>
            <a:spLocks noGrp="1"/>
          </p:cNvSpPr>
          <p:nvPr>
            <p:ph type="title"/>
          </p:nvPr>
        </p:nvSpPr>
        <p:spPr>
          <a:xfrm>
            <a:off x="4567237" y="6857998"/>
            <a:ext cx="3055937" cy="45719"/>
          </a:xfrm>
        </p:spPr>
        <p:txBody>
          <a:bodyPr/>
          <a:lstStyle/>
          <a:p>
            <a:endParaRPr lang="it-IT" dirty="0"/>
          </a:p>
        </p:txBody>
      </p:sp>
      <p:sp>
        <p:nvSpPr>
          <p:cNvPr id="3" name="Segnaposto testo 2">
            <a:extLst>
              <a:ext uri="{FF2B5EF4-FFF2-40B4-BE49-F238E27FC236}">
                <a16:creationId xmlns:a16="http://schemas.microsoft.com/office/drawing/2014/main" id="{C84656BF-2E86-4AEB-9D46-9276677FE71B}"/>
              </a:ext>
            </a:extLst>
          </p:cNvPr>
          <p:cNvSpPr>
            <a:spLocks noGrp="1"/>
          </p:cNvSpPr>
          <p:nvPr>
            <p:ph type="body" idx="1"/>
          </p:nvPr>
        </p:nvSpPr>
        <p:spPr>
          <a:xfrm>
            <a:off x="-1" y="-1"/>
            <a:ext cx="11637819" cy="5270269"/>
          </a:xfrm>
        </p:spPr>
        <p:txBody>
          <a:bodyPr/>
          <a:lstStyle/>
          <a:p>
            <a:endParaRPr lang="it-IT" sz="2800" b="1" dirty="0">
              <a:solidFill>
                <a:srgbClr val="0070C0"/>
              </a:solidFill>
            </a:endParaRPr>
          </a:p>
          <a:p>
            <a:r>
              <a:rPr lang="it-IT" sz="3600" b="1" dirty="0">
                <a:solidFill>
                  <a:srgbClr val="0070C0"/>
                </a:solidFill>
              </a:rPr>
              <a:t>‘’WHAT SHAPE IS IT?’’</a:t>
            </a:r>
          </a:p>
          <a:p>
            <a:r>
              <a:rPr lang="it-IT" sz="3600" b="1" dirty="0">
                <a:solidFill>
                  <a:srgbClr val="0070C0"/>
                </a:solidFill>
              </a:rPr>
              <a:t>Watch the video, </a:t>
            </a:r>
            <a:r>
              <a:rPr lang="it-IT" sz="3600" b="1" dirty="0" err="1">
                <a:solidFill>
                  <a:srgbClr val="0070C0"/>
                </a:solidFill>
              </a:rPr>
              <a:t>listen</a:t>
            </a:r>
            <a:r>
              <a:rPr lang="it-IT" sz="3600" b="1" dirty="0">
                <a:solidFill>
                  <a:srgbClr val="0070C0"/>
                </a:solidFill>
              </a:rPr>
              <a:t> and </a:t>
            </a:r>
            <a:r>
              <a:rPr lang="it-IT" sz="3600" b="1" dirty="0" err="1">
                <a:solidFill>
                  <a:srgbClr val="0070C0"/>
                </a:solidFill>
              </a:rPr>
              <a:t>repeat</a:t>
            </a:r>
            <a:endParaRPr lang="it-IT" sz="3600" b="1" dirty="0">
              <a:solidFill>
                <a:srgbClr val="0070C0"/>
              </a:solidFill>
            </a:endParaRPr>
          </a:p>
          <a:p>
            <a:r>
              <a:rPr lang="it-IT" sz="3600" u="sng" dirty="0">
                <a:solidFill>
                  <a:srgbClr val="7030A0"/>
                </a:solidFill>
                <a:hlinkClick r:id="rId2">
                  <a:extLst>
                    <a:ext uri="{A12FA001-AC4F-418D-AE19-62706E023703}">
                      <ahyp:hlinkClr xmlns:ahyp="http://schemas.microsoft.com/office/drawing/2018/hyperlinkcolor" val="tx"/>
                    </a:ext>
                  </a:extLst>
                </a:hlinkClick>
              </a:rPr>
              <a:t> </a:t>
            </a:r>
            <a:r>
              <a:rPr lang="it-IT" sz="2800" u="sng" dirty="0">
                <a:solidFill>
                  <a:srgbClr val="7030A0"/>
                </a:solidFill>
                <a:hlinkClick r:id="rId2">
                  <a:extLst>
                    <a:ext uri="{A12FA001-AC4F-418D-AE19-62706E023703}">
                      <ahyp:hlinkClr xmlns:ahyp="http://schemas.microsoft.com/office/drawing/2018/hyperlinkcolor" val="tx"/>
                    </a:ext>
                  </a:extLst>
                </a:hlinkClick>
              </a:rPr>
              <a:t>https://www.youtube.com/watch?v=E6qWBhEiP6g&amp;list=PL9FexaiRQNK1NzO1w8UcP2-s4kvsEJMje</a:t>
            </a:r>
            <a:endParaRPr lang="it-IT" sz="2800" dirty="0">
              <a:solidFill>
                <a:srgbClr val="7030A0"/>
              </a:solidFill>
            </a:endParaRPr>
          </a:p>
          <a:p>
            <a:endParaRPr lang="it-IT" sz="3600" dirty="0">
              <a:solidFill>
                <a:srgbClr val="C00000"/>
              </a:solidFill>
            </a:endParaRPr>
          </a:p>
          <a:p>
            <a:endParaRPr lang="it-IT" sz="3600" dirty="0">
              <a:solidFill>
                <a:srgbClr val="C00000"/>
              </a:solidFill>
            </a:endParaRPr>
          </a:p>
          <a:p>
            <a:pPr algn="l"/>
            <a:r>
              <a:rPr lang="it-IT" sz="3600" b="1" dirty="0">
                <a:solidFill>
                  <a:srgbClr val="C00000"/>
                </a:solidFill>
              </a:rPr>
              <a:t>          </a:t>
            </a:r>
            <a:r>
              <a:rPr lang="it-IT" sz="3600" b="1" dirty="0" err="1">
                <a:solidFill>
                  <a:srgbClr val="C00000"/>
                </a:solidFill>
              </a:rPr>
              <a:t>Pay</a:t>
            </a:r>
            <a:r>
              <a:rPr lang="it-IT" sz="3600" b="1" dirty="0">
                <a:solidFill>
                  <a:srgbClr val="C00000"/>
                </a:solidFill>
              </a:rPr>
              <a:t> </a:t>
            </a:r>
            <a:r>
              <a:rPr lang="it-IT" sz="3600" b="1" dirty="0" err="1">
                <a:solidFill>
                  <a:srgbClr val="C00000"/>
                </a:solidFill>
              </a:rPr>
              <a:t>attention</a:t>
            </a:r>
            <a:r>
              <a:rPr lang="it-IT" sz="3600" b="1" dirty="0">
                <a:solidFill>
                  <a:srgbClr val="C00000"/>
                </a:solidFill>
              </a:rPr>
              <a:t>!!!</a:t>
            </a:r>
          </a:p>
        </p:txBody>
      </p:sp>
      <p:pic>
        <p:nvPicPr>
          <p:cNvPr id="4" name="Immagine 3" descr="Risultato immagini per FORME GEOMETRICHE">
            <a:extLst>
              <a:ext uri="{FF2B5EF4-FFF2-40B4-BE49-F238E27FC236}">
                <a16:creationId xmlns:a16="http://schemas.microsoft.com/office/drawing/2014/main" id="{CD7B84CB-4CB6-433A-8D21-01BBBC45B0D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60378" y="4454525"/>
            <a:ext cx="2931622" cy="2403475"/>
          </a:xfrm>
          <a:prstGeom prst="rect">
            <a:avLst/>
          </a:prstGeom>
          <a:noFill/>
          <a:ln>
            <a:noFill/>
          </a:ln>
        </p:spPr>
      </p:pic>
    </p:spTree>
    <p:extLst>
      <p:ext uri="{BB962C8B-B14F-4D97-AF65-F5344CB8AC3E}">
        <p14:creationId xmlns:p14="http://schemas.microsoft.com/office/powerpoint/2010/main" val="4198763839"/>
      </p:ext>
    </p:extLst>
  </p:cSld>
  <p:clrMapOvr>
    <a:masterClrMapping/>
  </p:clrMapOvr>
</p:sld>
</file>

<file path=ppt/theme/theme1.xml><?xml version="1.0" encoding="utf-8"?>
<a:theme xmlns:a="http://schemas.openxmlformats.org/drawingml/2006/main" name="VUOTA - NEG-VUOTISSIMA">
  <a:themeElements>
    <a:clrScheme name="VUOTA - NEG-VUOTISSIMA">
      <a:dk1>
        <a:srgbClr val="000000"/>
      </a:dk1>
      <a:lt1>
        <a:srgbClr val="2A2A2A"/>
      </a:lt1>
      <a:dk2>
        <a:srgbClr val="A7A7A7"/>
      </a:dk2>
      <a:lt2>
        <a:srgbClr val="535353"/>
      </a:lt2>
      <a:accent1>
        <a:srgbClr val="4472C4"/>
      </a:accent1>
      <a:accent2>
        <a:srgbClr val="ED7D31"/>
      </a:accent2>
      <a:accent3>
        <a:srgbClr val="2A2A2A"/>
      </a:accent3>
      <a:accent4>
        <a:srgbClr val="4472C4"/>
      </a:accent4>
      <a:accent5>
        <a:srgbClr val="ED7D31"/>
      </a:accent5>
      <a:accent6>
        <a:srgbClr val="2A2A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UOTA - COPERTINA-img-bianco">
  <a:themeElements>
    <a:clrScheme name="VUOTA - COPERTINA-img-bianco">
      <a:dk1>
        <a:srgbClr val="000000"/>
      </a:dk1>
      <a:lt1>
        <a:srgbClr val="2A2A2A"/>
      </a:lt1>
      <a:dk2>
        <a:srgbClr val="A7A7A7"/>
      </a:dk2>
      <a:lt2>
        <a:srgbClr val="535353"/>
      </a:lt2>
      <a:accent1>
        <a:srgbClr val="4472C4"/>
      </a:accent1>
      <a:accent2>
        <a:srgbClr val="ED7D31"/>
      </a:accent2>
      <a:accent3>
        <a:srgbClr val="2A2A2A"/>
      </a:accent3>
      <a:accent4>
        <a:srgbClr val="4472C4"/>
      </a:accent4>
      <a:accent5>
        <a:srgbClr val="ED7D31"/>
      </a:accent5>
      <a:accent6>
        <a:srgbClr val="2A2A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416</Words>
  <Application>Microsoft Office PowerPoint</Application>
  <PresentationFormat>Widescreen</PresentationFormat>
  <Paragraphs>93</Paragraphs>
  <Slides>18</Slides>
  <Notes>4</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18</vt:i4>
      </vt:variant>
    </vt:vector>
  </HeadingPairs>
  <TitlesOfParts>
    <vt:vector size="23" baseType="lpstr">
      <vt:lpstr>Arial</vt:lpstr>
      <vt:lpstr>Arial Black</vt:lpstr>
      <vt:lpstr>inherit</vt:lpstr>
      <vt:lpstr>VUOTA - NEG-VUOTISSIMA</vt:lpstr>
      <vt:lpstr>VUOTA - COPERTINA-img-bianco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IT’S YOUR TURN, TOO… Copy the words and memorize, then write the plural of all names (remember add the letter ‘’s’’) for example SINGULAR                                  PLURAL triangle                                       triangles right triangle                              right triangles …………..                                      …………….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HAVE FUN!!! WITH  LOVE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marino trizio</cp:lastModifiedBy>
  <cp:revision>94</cp:revision>
  <dcterms:modified xsi:type="dcterms:W3CDTF">2020-03-28T08:03:21Z</dcterms:modified>
</cp:coreProperties>
</file>